
<file path=[Content_Types].xml><?xml version="1.0" encoding="utf-8"?>
<Types xmlns="http://schemas.openxmlformats.org/package/2006/content-types">
  <Override PartName="/docProps/core.xml" ContentType="application/vnd.openxmlformats-package.core-properties+xml"/>
  <Default Extension="rels" ContentType="application/vnd.openxmlformats-package.relationships+xml"/>
  <Override PartName="/ppt/slideLayouts/slideLayout6.xml" ContentType="application/vnd.openxmlformats-officedocument.presentationml.slideLayout+xml"/>
  <Override PartName="/ppt/slideLayouts/slideLayout8.xml" ContentType="application/vnd.openxmlformats-officedocument.presentationml.slideLayout+xml"/>
  <Override PartName="/ppt/slideLayouts/slideLayout1.xml" ContentType="application/vnd.openxmlformats-officedocument.presentationml.slideLayout+xml"/>
  <Override PartName="/ppt/slideLayouts/slideLayout11.xml" ContentType="application/vnd.openxmlformats-officedocument.presentationml.slideLayout+xml"/>
  <Override PartName="/ppt/slideLayouts/slideLayout3.xml" ContentType="application/vnd.openxmlformats-officedocument.presentationml.slideLayout+xml"/>
  <Default Extension="xml" ContentType="application/xml"/>
  <Override PartName="/docProps/app.xml" ContentType="application/vnd.openxmlformats-officedocument.extended-properties+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viewProps.xml" ContentType="application/vnd.openxmlformats-officedocument.presentationml.viewProps+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2.xml" ContentType="application/vnd.openxmlformats-officedocument.presentationml.slideLayout+xml"/>
  <Default Extension="bin" ContentType="application/vnd.openxmlformats-officedocument.presentationml.printerSettings"/>
  <Override PartName="/ppt/slides/slide1.xml" ContentType="application/vnd.openxmlformats-officedocument.presentationml.slide+xml"/>
  <Default Extension="jpeg" ContentType="image/jpeg"/>
  <Override PartName="/ppt/slideLayouts/slideLayout4.xml" ContentType="application/vnd.openxmlformats-officedocument.presentationml.slideLayout+xml"/>
  <Override PartName="/ppt/tableStyles.xml" ContentType="application/vnd.openxmlformats-officedocument.presentationml.tableStyles+xml"/>
  <Override PartName="/ppt/theme/theme1.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6" r:id="rId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Grid="0" snapToObjects="1">
      <p:cViewPr varScale="1">
        <p:scale>
          <a:sx n="131" d="100"/>
          <a:sy n="131" d="100"/>
        </p:scale>
        <p:origin x="0" y="-10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printerSettings" Target="printerSettings/printerSettings1.bin"/><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05DC06C-4F25-AF4E-A475-03965298530C}" type="datetimeFigureOut">
              <a:rPr lang="en-US" smtClean="0"/>
              <a:pPr/>
              <a:t>9/10/12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90636F-6734-7940-A436-2EC1BB2A9EF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5DC06C-4F25-AF4E-A475-03965298530C}" type="datetimeFigureOut">
              <a:rPr lang="en-US" smtClean="0"/>
              <a:pPr/>
              <a:t>9/10/12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90636F-6734-7940-A436-2EC1BB2A9EF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05DC06C-4F25-AF4E-A475-03965298530C}" type="datetimeFigureOut">
              <a:rPr lang="en-US" smtClean="0"/>
              <a:pPr/>
              <a:t>9/10/12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90636F-6734-7940-A436-2EC1BB2A9EF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05DC06C-4F25-AF4E-A475-03965298530C}" type="datetimeFigureOut">
              <a:rPr lang="en-US" smtClean="0"/>
              <a:pPr/>
              <a:t>9/10/12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90636F-6734-7940-A436-2EC1BB2A9EF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05DC06C-4F25-AF4E-A475-03965298530C}" type="datetimeFigureOut">
              <a:rPr lang="en-US" smtClean="0"/>
              <a:pPr/>
              <a:t>9/10/12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90636F-6734-7940-A436-2EC1BB2A9EF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05DC06C-4F25-AF4E-A475-03965298530C}" type="datetimeFigureOut">
              <a:rPr lang="en-US" smtClean="0"/>
              <a:pPr/>
              <a:t>9/10/12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90636F-6734-7940-A436-2EC1BB2A9EF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5DC06C-4F25-AF4E-A475-03965298530C}" type="datetimeFigureOut">
              <a:rPr lang="en-US" smtClean="0"/>
              <a:pPr/>
              <a:t>9/10/12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90636F-6734-7940-A436-2EC1BB2A9EF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5DC06C-4F25-AF4E-A475-03965298530C}" type="datetimeFigureOut">
              <a:rPr lang="en-US" smtClean="0"/>
              <a:pPr/>
              <a:t>9/10/12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90636F-6734-7940-A436-2EC1BB2A9EF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5DC06C-4F25-AF4E-A475-03965298530C}" type="datetimeFigureOut">
              <a:rPr lang="en-US" smtClean="0"/>
              <a:pPr/>
              <a:t>9/10/12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90636F-6734-7940-A436-2EC1BB2A9EF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5DC06C-4F25-AF4E-A475-03965298530C}" type="datetimeFigureOut">
              <a:rPr lang="en-US" smtClean="0"/>
              <a:pPr/>
              <a:t>9/10/12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90636F-6734-7940-A436-2EC1BB2A9EF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5DC06C-4F25-AF4E-A475-03965298530C}" type="datetimeFigureOut">
              <a:rPr lang="en-US" smtClean="0"/>
              <a:pPr/>
              <a:t>9/10/12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90636F-6734-7940-A436-2EC1BB2A9EF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5DC06C-4F25-AF4E-A475-03965298530C}" type="datetimeFigureOut">
              <a:rPr lang="en-US" smtClean="0"/>
              <a:pPr/>
              <a:t>9/10/12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90636F-6734-7940-A436-2EC1BB2A9EF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cxnSp>
        <p:nvCxnSpPr>
          <p:cNvPr id="5" name="Straight Connector 4"/>
          <p:cNvCxnSpPr/>
          <p:nvPr/>
        </p:nvCxnSpPr>
        <p:spPr>
          <a:xfrm>
            <a:off x="1259183" y="2149401"/>
            <a:ext cx="7884817" cy="10856"/>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488476" y="2138545"/>
            <a:ext cx="1530558" cy="141123"/>
          </a:xfrm>
          <a:prstGeom prst="line">
            <a:avLst/>
          </a:prstGeom>
          <a:ln w="88900" cap="flat" cmpd="sng" algn="ctr">
            <a:solidFill>
              <a:srgbClr val="FFFF00"/>
            </a:solidFill>
            <a:prstDash val="solid"/>
            <a:round/>
            <a:headEnd type="none" w="med" len="med"/>
            <a:tailEnd type="none" w="med" len="med"/>
          </a:ln>
        </p:spPr>
        <p:style>
          <a:lnRef idx="2">
            <a:schemeClr val="accent2"/>
          </a:lnRef>
          <a:fillRef idx="0">
            <a:schemeClr val="accent2"/>
          </a:fillRef>
          <a:effectRef idx="1">
            <a:schemeClr val="accent2"/>
          </a:effectRef>
          <a:fontRef idx="minor">
            <a:schemeClr val="tx1"/>
          </a:fontRef>
        </p:style>
      </p:cxnSp>
      <p:cxnSp>
        <p:nvCxnSpPr>
          <p:cNvPr id="9" name="Straight Connector 8"/>
          <p:cNvCxnSpPr/>
          <p:nvPr/>
        </p:nvCxnSpPr>
        <p:spPr>
          <a:xfrm>
            <a:off x="2019034" y="2279668"/>
            <a:ext cx="1454573" cy="510211"/>
          </a:xfrm>
          <a:prstGeom prst="line">
            <a:avLst/>
          </a:prstGeom>
          <a:ln w="88900" cap="flat" cmpd="sng" algn="ctr">
            <a:solidFill>
              <a:schemeClr val="accent6"/>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3473607" y="2789879"/>
            <a:ext cx="5670393" cy="173689"/>
          </a:xfrm>
          <a:prstGeom prst="line">
            <a:avLst/>
          </a:prstGeom>
          <a:ln w="88900" cap="flat" cmpd="sng" algn="ctr">
            <a:solidFill>
              <a:schemeClr val="tx1">
                <a:lumMod val="75000"/>
                <a:lumOff val="25000"/>
              </a:schemeClr>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995707" y="1609001"/>
            <a:ext cx="2403222" cy="369332"/>
          </a:xfrm>
          <a:prstGeom prst="rect">
            <a:avLst/>
          </a:prstGeom>
          <a:noFill/>
        </p:spPr>
        <p:txBody>
          <a:bodyPr wrap="none" rtlCol="0">
            <a:spAutoFit/>
          </a:bodyPr>
          <a:lstStyle/>
          <a:p>
            <a:r>
              <a:rPr lang="en-US" dirty="0" smtClean="0"/>
              <a:t>delta </a:t>
            </a:r>
            <a:r>
              <a:rPr lang="en-US" dirty="0" smtClean="0"/>
              <a:t>top-set </a:t>
            </a:r>
            <a:r>
              <a:rPr lang="en-US" dirty="0" smtClean="0"/>
              <a:t>sediments</a:t>
            </a:r>
            <a:endParaRPr lang="en-US" dirty="0"/>
          </a:p>
        </p:txBody>
      </p:sp>
      <p:sp>
        <p:nvSpPr>
          <p:cNvPr id="17" name="TextBox 16"/>
          <p:cNvSpPr txBox="1"/>
          <p:nvPr/>
        </p:nvSpPr>
        <p:spPr>
          <a:xfrm>
            <a:off x="3246081" y="2258372"/>
            <a:ext cx="2390398" cy="369332"/>
          </a:xfrm>
          <a:prstGeom prst="rect">
            <a:avLst/>
          </a:prstGeom>
          <a:noFill/>
        </p:spPr>
        <p:txBody>
          <a:bodyPr wrap="none" rtlCol="0">
            <a:spAutoFit/>
          </a:bodyPr>
          <a:lstStyle/>
          <a:p>
            <a:r>
              <a:rPr lang="en-US" dirty="0" smtClean="0"/>
              <a:t>delta </a:t>
            </a:r>
            <a:r>
              <a:rPr lang="en-US" dirty="0" err="1" smtClean="0"/>
              <a:t>foreset</a:t>
            </a:r>
            <a:r>
              <a:rPr lang="en-US" dirty="0" smtClean="0"/>
              <a:t> sediments</a:t>
            </a:r>
            <a:endParaRPr lang="en-US" dirty="0"/>
          </a:p>
        </p:txBody>
      </p:sp>
      <p:sp>
        <p:nvSpPr>
          <p:cNvPr id="19" name="TextBox 18"/>
          <p:cNvSpPr txBox="1"/>
          <p:nvPr/>
        </p:nvSpPr>
        <p:spPr>
          <a:xfrm>
            <a:off x="6295913" y="2963446"/>
            <a:ext cx="2778713" cy="369332"/>
          </a:xfrm>
          <a:prstGeom prst="rect">
            <a:avLst/>
          </a:prstGeom>
          <a:noFill/>
        </p:spPr>
        <p:txBody>
          <a:bodyPr wrap="none" rtlCol="0">
            <a:spAutoFit/>
          </a:bodyPr>
          <a:lstStyle/>
          <a:p>
            <a:r>
              <a:rPr lang="en-US" dirty="0"/>
              <a:t>d</a:t>
            </a:r>
            <a:r>
              <a:rPr lang="en-US" dirty="0" smtClean="0"/>
              <a:t>elta </a:t>
            </a:r>
            <a:r>
              <a:rPr lang="en-US" dirty="0" smtClean="0"/>
              <a:t>bottom-set </a:t>
            </a:r>
            <a:r>
              <a:rPr lang="en-US" dirty="0" smtClean="0"/>
              <a:t>sediments</a:t>
            </a:r>
            <a:endParaRPr lang="en-US" dirty="0"/>
          </a:p>
        </p:txBody>
      </p:sp>
      <p:sp>
        <p:nvSpPr>
          <p:cNvPr id="20" name="TextBox 19"/>
          <p:cNvSpPr txBox="1"/>
          <p:nvPr/>
        </p:nvSpPr>
        <p:spPr>
          <a:xfrm>
            <a:off x="6513014" y="1856056"/>
            <a:ext cx="1572366" cy="369332"/>
          </a:xfrm>
          <a:prstGeom prst="rect">
            <a:avLst/>
          </a:prstGeom>
          <a:noFill/>
        </p:spPr>
        <p:txBody>
          <a:bodyPr wrap="none" rtlCol="0">
            <a:spAutoFit/>
          </a:bodyPr>
          <a:lstStyle/>
          <a:p>
            <a:r>
              <a:rPr lang="en-US" dirty="0">
                <a:solidFill>
                  <a:schemeClr val="tx2">
                    <a:lumMod val="60000"/>
                    <a:lumOff val="40000"/>
                  </a:schemeClr>
                </a:solidFill>
              </a:rPr>
              <a:t>m</a:t>
            </a:r>
            <a:r>
              <a:rPr lang="en-US" dirty="0" smtClean="0">
                <a:solidFill>
                  <a:schemeClr val="tx2">
                    <a:lumMod val="60000"/>
                    <a:lumOff val="40000"/>
                  </a:schemeClr>
                </a:solidFill>
              </a:rPr>
              <a:t>ean sea level</a:t>
            </a:r>
            <a:endParaRPr lang="en-US" dirty="0">
              <a:solidFill>
                <a:schemeClr val="tx2">
                  <a:lumMod val="60000"/>
                  <a:lumOff val="40000"/>
                </a:schemeClr>
              </a:solidFill>
            </a:endParaRPr>
          </a:p>
        </p:txBody>
      </p:sp>
      <p:sp>
        <p:nvSpPr>
          <p:cNvPr id="21" name="TextBox 20"/>
          <p:cNvSpPr txBox="1"/>
          <p:nvPr/>
        </p:nvSpPr>
        <p:spPr>
          <a:xfrm>
            <a:off x="21710" y="1793667"/>
            <a:ext cx="759851" cy="646331"/>
          </a:xfrm>
          <a:prstGeom prst="rect">
            <a:avLst/>
          </a:prstGeom>
          <a:noFill/>
        </p:spPr>
        <p:txBody>
          <a:bodyPr wrap="square" rtlCol="0">
            <a:spAutoFit/>
          </a:bodyPr>
          <a:lstStyle/>
          <a:p>
            <a:pPr algn="ctr"/>
            <a:r>
              <a:rPr lang="en-US" dirty="0"/>
              <a:t>r</a:t>
            </a:r>
            <a:r>
              <a:rPr lang="en-US" dirty="0" smtClean="0"/>
              <a:t>iver input</a:t>
            </a:r>
            <a:endParaRPr lang="en-US" dirty="0"/>
          </a:p>
        </p:txBody>
      </p:sp>
      <p:cxnSp>
        <p:nvCxnSpPr>
          <p:cNvPr id="23" name="Straight Arrow Connector 22"/>
          <p:cNvCxnSpPr>
            <a:endCxn id="21" idx="3"/>
          </p:cNvCxnSpPr>
          <p:nvPr/>
        </p:nvCxnSpPr>
        <p:spPr>
          <a:xfrm flipV="1">
            <a:off x="282231" y="2116833"/>
            <a:ext cx="499330" cy="21712"/>
          </a:xfrm>
          <a:prstGeom prst="straightConnector1">
            <a:avLst/>
          </a:prstGeom>
          <a:ln w="28575" cap="flat" cmpd="sng" algn="ctr">
            <a:solidFill>
              <a:srgbClr val="404040"/>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494760" y="3631607"/>
            <a:ext cx="8521193" cy="2031325"/>
          </a:xfrm>
          <a:prstGeom prst="rect">
            <a:avLst/>
          </a:prstGeom>
          <a:noFill/>
        </p:spPr>
        <p:txBody>
          <a:bodyPr wrap="square" rtlCol="0">
            <a:spAutoFit/>
          </a:bodyPr>
          <a:lstStyle/>
          <a:p>
            <a:r>
              <a:rPr lang="en-US" dirty="0" smtClean="0"/>
              <a:t>The initial set up is of a river supplying sediment from the left into the ocean. The sediments deposited near sea level, where wave action and river forces can dominate will be different than the sediments deposited offshore, which can be dominated by storms and flood events, which will be quite different than sediments deposited in deeper and quieter waters.  These three different types of sediments are labeled here as delta </a:t>
            </a:r>
            <a:r>
              <a:rPr lang="en-US" dirty="0" smtClean="0"/>
              <a:t>top-set </a:t>
            </a:r>
            <a:r>
              <a:rPr lang="en-US" dirty="0" smtClean="0"/>
              <a:t>sediments, delta </a:t>
            </a:r>
            <a:r>
              <a:rPr lang="en-US" dirty="0" err="1" smtClean="0"/>
              <a:t>foreset</a:t>
            </a:r>
            <a:r>
              <a:rPr lang="en-US" dirty="0" smtClean="0"/>
              <a:t> sediments and delta </a:t>
            </a:r>
            <a:r>
              <a:rPr lang="en-US" dirty="0" smtClean="0"/>
              <a:t>bottom-set </a:t>
            </a:r>
            <a:r>
              <a:rPr lang="en-US" dirty="0" smtClean="0"/>
              <a:t>sediments.  Click to see what happens if we let this system run for a while. </a:t>
            </a:r>
            <a:endParaRPr lang="en-US" dirty="0"/>
          </a:p>
        </p:txBody>
      </p:sp>
      <p:cxnSp>
        <p:nvCxnSpPr>
          <p:cNvPr id="25" name="Straight Connector 24"/>
          <p:cNvCxnSpPr/>
          <p:nvPr/>
        </p:nvCxnSpPr>
        <p:spPr>
          <a:xfrm>
            <a:off x="716861" y="2117249"/>
            <a:ext cx="1530558" cy="141123"/>
          </a:xfrm>
          <a:prstGeom prst="line">
            <a:avLst/>
          </a:prstGeom>
          <a:ln w="88900" cap="flat" cmpd="sng" algn="ctr">
            <a:solidFill>
              <a:srgbClr val="FFFF00"/>
            </a:solidFill>
            <a:prstDash val="solid"/>
            <a:round/>
            <a:headEnd type="none" w="med" len="med"/>
            <a:tailEnd type="none" w="med" len="med"/>
          </a:ln>
        </p:spPr>
        <p:style>
          <a:lnRef idx="2">
            <a:schemeClr val="accent2"/>
          </a:lnRef>
          <a:fillRef idx="0">
            <a:schemeClr val="accent2"/>
          </a:fillRef>
          <a:effectRef idx="1">
            <a:schemeClr val="accent2"/>
          </a:effectRef>
          <a:fontRef idx="minor">
            <a:schemeClr val="tx1"/>
          </a:fontRef>
        </p:style>
      </p:cxnSp>
      <p:cxnSp>
        <p:nvCxnSpPr>
          <p:cNvPr id="26" name="Straight Connector 25"/>
          <p:cNvCxnSpPr/>
          <p:nvPr/>
        </p:nvCxnSpPr>
        <p:spPr>
          <a:xfrm>
            <a:off x="2247419" y="2258372"/>
            <a:ext cx="1454573" cy="510211"/>
          </a:xfrm>
          <a:prstGeom prst="line">
            <a:avLst/>
          </a:prstGeom>
          <a:ln w="88900" cap="flat" cmpd="sng" algn="ctr">
            <a:solidFill>
              <a:schemeClr val="accent6"/>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3701992" y="2768583"/>
            <a:ext cx="5670393" cy="173689"/>
          </a:xfrm>
          <a:prstGeom prst="line">
            <a:avLst/>
          </a:prstGeom>
          <a:ln w="88900" cap="flat" cmpd="sng" algn="ctr">
            <a:solidFill>
              <a:schemeClr val="tx1">
                <a:lumMod val="75000"/>
                <a:lumOff val="25000"/>
              </a:schemeClr>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977381" y="2106393"/>
            <a:ext cx="1530558" cy="141123"/>
          </a:xfrm>
          <a:prstGeom prst="line">
            <a:avLst/>
          </a:prstGeom>
          <a:ln w="88900" cap="flat" cmpd="sng" algn="ctr">
            <a:solidFill>
              <a:srgbClr val="FFFF00"/>
            </a:solidFill>
            <a:prstDash val="solid"/>
            <a:round/>
            <a:headEnd type="none" w="med" len="med"/>
            <a:tailEnd type="none" w="med" len="med"/>
          </a:ln>
        </p:spPr>
        <p:style>
          <a:lnRef idx="2">
            <a:schemeClr val="accent2"/>
          </a:lnRef>
          <a:fillRef idx="0">
            <a:schemeClr val="accent2"/>
          </a:fillRef>
          <a:effectRef idx="1">
            <a:schemeClr val="accent2"/>
          </a:effectRef>
          <a:fontRef idx="minor">
            <a:schemeClr val="tx1"/>
          </a:fontRef>
        </p:style>
      </p:cxnSp>
      <p:cxnSp>
        <p:nvCxnSpPr>
          <p:cNvPr id="29" name="Straight Connector 28"/>
          <p:cNvCxnSpPr/>
          <p:nvPr/>
        </p:nvCxnSpPr>
        <p:spPr>
          <a:xfrm>
            <a:off x="2507939" y="2247516"/>
            <a:ext cx="1454573" cy="510211"/>
          </a:xfrm>
          <a:prstGeom prst="line">
            <a:avLst/>
          </a:prstGeom>
          <a:ln w="88900" cap="flat" cmpd="sng" algn="ctr">
            <a:solidFill>
              <a:schemeClr val="accent6"/>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3962512" y="2757727"/>
            <a:ext cx="5670393" cy="173689"/>
          </a:xfrm>
          <a:prstGeom prst="line">
            <a:avLst/>
          </a:prstGeom>
          <a:ln w="88900" cap="flat" cmpd="sng" algn="ctr">
            <a:solidFill>
              <a:schemeClr val="tx1">
                <a:lumMod val="75000"/>
                <a:lumOff val="25000"/>
              </a:schemeClr>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1227046" y="2095537"/>
            <a:ext cx="1530558" cy="141123"/>
          </a:xfrm>
          <a:prstGeom prst="line">
            <a:avLst/>
          </a:prstGeom>
          <a:ln w="88900" cap="flat" cmpd="sng" algn="ctr">
            <a:solidFill>
              <a:srgbClr val="FFFF00"/>
            </a:solidFill>
            <a:prstDash val="solid"/>
            <a:round/>
            <a:headEnd type="none" w="med" len="med"/>
            <a:tailEnd type="none" w="med" len="med"/>
          </a:ln>
        </p:spPr>
        <p:style>
          <a:lnRef idx="2">
            <a:schemeClr val="accent2"/>
          </a:lnRef>
          <a:fillRef idx="0">
            <a:schemeClr val="accent2"/>
          </a:fillRef>
          <a:effectRef idx="1">
            <a:schemeClr val="accent2"/>
          </a:effectRef>
          <a:fontRef idx="minor">
            <a:schemeClr val="tx1"/>
          </a:fontRef>
        </p:style>
      </p:cxnSp>
      <p:cxnSp>
        <p:nvCxnSpPr>
          <p:cNvPr id="32" name="Straight Connector 31"/>
          <p:cNvCxnSpPr/>
          <p:nvPr/>
        </p:nvCxnSpPr>
        <p:spPr>
          <a:xfrm>
            <a:off x="2757604" y="2236660"/>
            <a:ext cx="1454573" cy="510211"/>
          </a:xfrm>
          <a:prstGeom prst="line">
            <a:avLst/>
          </a:prstGeom>
          <a:ln w="88900" cap="flat" cmpd="sng" algn="ctr">
            <a:solidFill>
              <a:schemeClr val="accent6"/>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4212177" y="2746871"/>
            <a:ext cx="5670393" cy="173689"/>
          </a:xfrm>
          <a:prstGeom prst="line">
            <a:avLst/>
          </a:prstGeom>
          <a:ln w="88900" cap="flat" cmpd="sng" algn="ctr">
            <a:solidFill>
              <a:schemeClr val="tx1">
                <a:lumMod val="75000"/>
                <a:lumOff val="25000"/>
              </a:schemeClr>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1553126" y="2117665"/>
            <a:ext cx="1530558" cy="141123"/>
          </a:xfrm>
          <a:prstGeom prst="line">
            <a:avLst/>
          </a:prstGeom>
          <a:ln w="88900" cap="flat" cmpd="sng" algn="ctr">
            <a:solidFill>
              <a:srgbClr val="FFFF00"/>
            </a:solidFill>
            <a:prstDash val="solid"/>
            <a:round/>
            <a:headEnd type="none" w="med" len="med"/>
            <a:tailEnd type="none" w="med" len="med"/>
          </a:ln>
        </p:spPr>
        <p:style>
          <a:lnRef idx="2">
            <a:schemeClr val="accent2"/>
          </a:lnRef>
          <a:fillRef idx="0">
            <a:schemeClr val="accent2"/>
          </a:fillRef>
          <a:effectRef idx="1">
            <a:schemeClr val="accent2"/>
          </a:effectRef>
          <a:fontRef idx="minor">
            <a:schemeClr val="tx1"/>
          </a:fontRef>
        </p:style>
      </p:cxnSp>
      <p:cxnSp>
        <p:nvCxnSpPr>
          <p:cNvPr id="35" name="Straight Connector 34"/>
          <p:cNvCxnSpPr/>
          <p:nvPr/>
        </p:nvCxnSpPr>
        <p:spPr>
          <a:xfrm>
            <a:off x="3083684" y="2258788"/>
            <a:ext cx="1454573" cy="510211"/>
          </a:xfrm>
          <a:prstGeom prst="line">
            <a:avLst/>
          </a:prstGeom>
          <a:ln w="88900" cap="flat" cmpd="sng" algn="ctr">
            <a:solidFill>
              <a:schemeClr val="accent6"/>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4538257" y="2768999"/>
            <a:ext cx="5670393" cy="173689"/>
          </a:xfrm>
          <a:prstGeom prst="line">
            <a:avLst/>
          </a:prstGeom>
          <a:ln w="88900" cap="flat" cmpd="sng" algn="ctr">
            <a:solidFill>
              <a:schemeClr val="tx1">
                <a:lumMod val="75000"/>
                <a:lumOff val="25000"/>
              </a:schemeClr>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1770226" y="2095953"/>
            <a:ext cx="1530558" cy="141123"/>
          </a:xfrm>
          <a:prstGeom prst="line">
            <a:avLst/>
          </a:prstGeom>
          <a:ln w="88900" cap="flat" cmpd="sng" algn="ctr">
            <a:solidFill>
              <a:srgbClr val="FFFF00"/>
            </a:solidFill>
            <a:prstDash val="solid"/>
            <a:round/>
            <a:headEnd type="none" w="med" len="med"/>
            <a:tailEnd type="none" w="med" len="med"/>
          </a:ln>
        </p:spPr>
        <p:style>
          <a:lnRef idx="2">
            <a:schemeClr val="accent2"/>
          </a:lnRef>
          <a:fillRef idx="0">
            <a:schemeClr val="accent2"/>
          </a:fillRef>
          <a:effectRef idx="1">
            <a:schemeClr val="accent2"/>
          </a:effectRef>
          <a:fontRef idx="minor">
            <a:schemeClr val="tx1"/>
          </a:fontRef>
        </p:style>
      </p:cxnSp>
      <p:cxnSp>
        <p:nvCxnSpPr>
          <p:cNvPr id="38" name="Straight Connector 37"/>
          <p:cNvCxnSpPr/>
          <p:nvPr/>
        </p:nvCxnSpPr>
        <p:spPr>
          <a:xfrm>
            <a:off x="3300784" y="2237076"/>
            <a:ext cx="1454573" cy="510211"/>
          </a:xfrm>
          <a:prstGeom prst="line">
            <a:avLst/>
          </a:prstGeom>
          <a:ln w="88900" cap="flat" cmpd="sng" algn="ctr">
            <a:solidFill>
              <a:schemeClr val="accent6"/>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4755357" y="2747287"/>
            <a:ext cx="5670393" cy="173689"/>
          </a:xfrm>
          <a:prstGeom prst="line">
            <a:avLst/>
          </a:prstGeom>
          <a:ln w="88900" cap="flat" cmpd="sng" algn="ctr">
            <a:solidFill>
              <a:schemeClr val="tx1">
                <a:lumMod val="75000"/>
                <a:lumOff val="25000"/>
              </a:schemeClr>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2128441" y="2117665"/>
            <a:ext cx="1530558" cy="141123"/>
          </a:xfrm>
          <a:prstGeom prst="line">
            <a:avLst/>
          </a:prstGeom>
          <a:ln w="88900" cap="flat" cmpd="sng" algn="ctr">
            <a:solidFill>
              <a:srgbClr val="FFFF00"/>
            </a:solidFill>
            <a:prstDash val="solid"/>
            <a:round/>
            <a:headEnd type="none" w="med" len="med"/>
            <a:tailEnd type="none" w="med" len="med"/>
          </a:ln>
        </p:spPr>
        <p:style>
          <a:lnRef idx="2">
            <a:schemeClr val="accent2"/>
          </a:lnRef>
          <a:fillRef idx="0">
            <a:schemeClr val="accent2"/>
          </a:fillRef>
          <a:effectRef idx="1">
            <a:schemeClr val="accent2"/>
          </a:effectRef>
          <a:fontRef idx="minor">
            <a:schemeClr val="tx1"/>
          </a:fontRef>
        </p:style>
      </p:cxnSp>
      <p:cxnSp>
        <p:nvCxnSpPr>
          <p:cNvPr id="41" name="Straight Connector 40"/>
          <p:cNvCxnSpPr/>
          <p:nvPr/>
        </p:nvCxnSpPr>
        <p:spPr>
          <a:xfrm>
            <a:off x="3658999" y="2258788"/>
            <a:ext cx="1454573" cy="510211"/>
          </a:xfrm>
          <a:prstGeom prst="line">
            <a:avLst/>
          </a:prstGeom>
          <a:ln w="88900" cap="flat" cmpd="sng" algn="ctr">
            <a:solidFill>
              <a:schemeClr val="accent6"/>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5113572" y="2768999"/>
            <a:ext cx="5670393" cy="173689"/>
          </a:xfrm>
          <a:prstGeom prst="line">
            <a:avLst/>
          </a:prstGeom>
          <a:ln w="88900" cap="flat" cmpd="sng" algn="ctr">
            <a:solidFill>
              <a:schemeClr val="tx1">
                <a:lumMod val="75000"/>
                <a:lumOff val="25000"/>
              </a:schemeClr>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2335830" y="2085097"/>
            <a:ext cx="1530558" cy="141123"/>
          </a:xfrm>
          <a:prstGeom prst="line">
            <a:avLst/>
          </a:prstGeom>
          <a:ln w="88900" cap="flat" cmpd="sng" algn="ctr">
            <a:solidFill>
              <a:srgbClr val="FFFF00"/>
            </a:solidFill>
            <a:prstDash val="solid"/>
            <a:round/>
            <a:headEnd type="none" w="med" len="med"/>
            <a:tailEnd type="none" w="med" len="med"/>
          </a:ln>
        </p:spPr>
        <p:style>
          <a:lnRef idx="2">
            <a:schemeClr val="accent2"/>
          </a:lnRef>
          <a:fillRef idx="0">
            <a:schemeClr val="accent2"/>
          </a:fillRef>
          <a:effectRef idx="1">
            <a:schemeClr val="accent2"/>
          </a:effectRef>
          <a:fontRef idx="minor">
            <a:schemeClr val="tx1"/>
          </a:fontRef>
        </p:style>
      </p:cxnSp>
      <p:cxnSp>
        <p:nvCxnSpPr>
          <p:cNvPr id="44" name="Straight Connector 43"/>
          <p:cNvCxnSpPr/>
          <p:nvPr/>
        </p:nvCxnSpPr>
        <p:spPr>
          <a:xfrm>
            <a:off x="3866388" y="2226220"/>
            <a:ext cx="1454573" cy="510211"/>
          </a:xfrm>
          <a:prstGeom prst="line">
            <a:avLst/>
          </a:prstGeom>
          <a:ln w="88900" cap="flat" cmpd="sng" algn="ctr">
            <a:solidFill>
              <a:schemeClr val="accent6"/>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a:off x="5320961" y="2736431"/>
            <a:ext cx="5670393" cy="173689"/>
          </a:xfrm>
          <a:prstGeom prst="line">
            <a:avLst/>
          </a:prstGeom>
          <a:ln w="88900" cap="flat" cmpd="sng" algn="ctr">
            <a:solidFill>
              <a:schemeClr val="tx1">
                <a:lumMod val="75000"/>
                <a:lumOff val="25000"/>
              </a:schemeClr>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2649520" y="2091977"/>
            <a:ext cx="1530558" cy="141123"/>
          </a:xfrm>
          <a:prstGeom prst="line">
            <a:avLst/>
          </a:prstGeom>
          <a:ln w="88900" cap="flat" cmpd="sng" algn="ctr">
            <a:solidFill>
              <a:srgbClr val="FFFF00"/>
            </a:solidFill>
            <a:prstDash val="solid"/>
            <a:round/>
            <a:headEnd type="none" w="med" len="med"/>
            <a:tailEnd type="none" w="med" len="med"/>
          </a:ln>
        </p:spPr>
        <p:style>
          <a:lnRef idx="2">
            <a:schemeClr val="accent2"/>
          </a:lnRef>
          <a:fillRef idx="0">
            <a:schemeClr val="accent2"/>
          </a:fillRef>
          <a:effectRef idx="1">
            <a:schemeClr val="accent2"/>
          </a:effectRef>
          <a:fontRef idx="minor">
            <a:schemeClr val="tx1"/>
          </a:fontRef>
        </p:style>
      </p:cxnSp>
      <p:cxnSp>
        <p:nvCxnSpPr>
          <p:cNvPr id="47" name="Straight Connector 46"/>
          <p:cNvCxnSpPr/>
          <p:nvPr/>
        </p:nvCxnSpPr>
        <p:spPr>
          <a:xfrm>
            <a:off x="4180078" y="2233100"/>
            <a:ext cx="1454573" cy="510211"/>
          </a:xfrm>
          <a:prstGeom prst="line">
            <a:avLst/>
          </a:prstGeom>
          <a:ln w="88900" cap="flat" cmpd="sng" algn="ctr">
            <a:solidFill>
              <a:schemeClr val="accent6"/>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a:off x="5634651" y="2743311"/>
            <a:ext cx="5670393" cy="173689"/>
          </a:xfrm>
          <a:prstGeom prst="line">
            <a:avLst/>
          </a:prstGeom>
          <a:ln w="88900" cap="flat" cmpd="sng" algn="ctr">
            <a:solidFill>
              <a:schemeClr val="tx1">
                <a:lumMod val="75000"/>
                <a:lumOff val="25000"/>
              </a:schemeClr>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2928045" y="2080837"/>
            <a:ext cx="1530558" cy="141123"/>
          </a:xfrm>
          <a:prstGeom prst="line">
            <a:avLst/>
          </a:prstGeom>
          <a:ln w="88900" cap="flat" cmpd="sng" algn="ctr">
            <a:solidFill>
              <a:srgbClr val="FFFF00"/>
            </a:solidFill>
            <a:prstDash val="solid"/>
            <a:round/>
            <a:headEnd type="none" w="med" len="med"/>
            <a:tailEnd type="none" w="med" len="med"/>
          </a:ln>
        </p:spPr>
        <p:style>
          <a:lnRef idx="2">
            <a:schemeClr val="accent2"/>
          </a:lnRef>
          <a:fillRef idx="0">
            <a:schemeClr val="accent2"/>
          </a:fillRef>
          <a:effectRef idx="1">
            <a:schemeClr val="accent2"/>
          </a:effectRef>
          <a:fontRef idx="minor">
            <a:schemeClr val="tx1"/>
          </a:fontRef>
        </p:style>
      </p:cxnSp>
      <p:cxnSp>
        <p:nvCxnSpPr>
          <p:cNvPr id="50" name="Straight Connector 49"/>
          <p:cNvCxnSpPr/>
          <p:nvPr/>
        </p:nvCxnSpPr>
        <p:spPr>
          <a:xfrm>
            <a:off x="4458603" y="2221960"/>
            <a:ext cx="1454573" cy="510211"/>
          </a:xfrm>
          <a:prstGeom prst="line">
            <a:avLst/>
          </a:prstGeom>
          <a:ln w="88900" cap="flat" cmpd="sng" algn="ctr">
            <a:solidFill>
              <a:schemeClr val="accent6"/>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a:off x="5913176" y="2732171"/>
            <a:ext cx="5670393" cy="173689"/>
          </a:xfrm>
          <a:prstGeom prst="line">
            <a:avLst/>
          </a:prstGeom>
          <a:ln w="88900" cap="flat" cmpd="sng" algn="ctr">
            <a:solidFill>
              <a:schemeClr val="tx1">
                <a:lumMod val="75000"/>
                <a:lumOff val="25000"/>
              </a:schemeClr>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a:off x="3239993" y="2080837"/>
            <a:ext cx="1530558" cy="141123"/>
          </a:xfrm>
          <a:prstGeom prst="line">
            <a:avLst/>
          </a:prstGeom>
          <a:ln w="88900" cap="flat" cmpd="sng" algn="ctr">
            <a:solidFill>
              <a:srgbClr val="FFFF00"/>
            </a:solidFill>
            <a:prstDash val="solid"/>
            <a:round/>
            <a:headEnd type="none" w="med" len="med"/>
            <a:tailEnd type="none" w="med" len="med"/>
          </a:ln>
        </p:spPr>
        <p:style>
          <a:lnRef idx="2">
            <a:schemeClr val="accent2"/>
          </a:lnRef>
          <a:fillRef idx="0">
            <a:schemeClr val="accent2"/>
          </a:fillRef>
          <a:effectRef idx="1">
            <a:schemeClr val="accent2"/>
          </a:effectRef>
          <a:fontRef idx="minor">
            <a:schemeClr val="tx1"/>
          </a:fontRef>
        </p:style>
      </p:cxnSp>
      <p:cxnSp>
        <p:nvCxnSpPr>
          <p:cNvPr id="53" name="Straight Connector 52"/>
          <p:cNvCxnSpPr/>
          <p:nvPr/>
        </p:nvCxnSpPr>
        <p:spPr>
          <a:xfrm>
            <a:off x="4770551" y="2221960"/>
            <a:ext cx="1454573" cy="510211"/>
          </a:xfrm>
          <a:prstGeom prst="line">
            <a:avLst/>
          </a:prstGeom>
          <a:ln w="88900" cap="flat" cmpd="sng" algn="ctr">
            <a:solidFill>
              <a:schemeClr val="accent6"/>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a:off x="6225124" y="2732171"/>
            <a:ext cx="5670393" cy="173689"/>
          </a:xfrm>
          <a:prstGeom prst="line">
            <a:avLst/>
          </a:prstGeom>
          <a:ln w="88900" cap="flat" cmpd="sng" algn="ctr">
            <a:solidFill>
              <a:schemeClr val="tx1">
                <a:lumMod val="75000"/>
                <a:lumOff val="25000"/>
              </a:schemeClr>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a:off x="3628152" y="2103117"/>
            <a:ext cx="1530558" cy="141123"/>
          </a:xfrm>
          <a:prstGeom prst="line">
            <a:avLst/>
          </a:prstGeom>
          <a:ln w="88900" cap="flat" cmpd="sng" algn="ctr">
            <a:solidFill>
              <a:srgbClr val="FFFF00"/>
            </a:solidFill>
            <a:prstDash val="solid"/>
            <a:round/>
            <a:headEnd type="none" w="med" len="med"/>
            <a:tailEnd type="none" w="med" len="med"/>
          </a:ln>
        </p:spPr>
        <p:style>
          <a:lnRef idx="2">
            <a:schemeClr val="accent2"/>
          </a:lnRef>
          <a:fillRef idx="0">
            <a:schemeClr val="accent2"/>
          </a:fillRef>
          <a:effectRef idx="1">
            <a:schemeClr val="accent2"/>
          </a:effectRef>
          <a:fontRef idx="minor">
            <a:schemeClr val="tx1"/>
          </a:fontRef>
        </p:style>
      </p:cxnSp>
      <p:cxnSp>
        <p:nvCxnSpPr>
          <p:cNvPr id="56" name="Straight Connector 55"/>
          <p:cNvCxnSpPr/>
          <p:nvPr/>
        </p:nvCxnSpPr>
        <p:spPr>
          <a:xfrm>
            <a:off x="5158710" y="2244240"/>
            <a:ext cx="1454573" cy="510211"/>
          </a:xfrm>
          <a:prstGeom prst="line">
            <a:avLst/>
          </a:prstGeom>
          <a:ln w="88900" cap="flat" cmpd="sng" algn="ctr">
            <a:solidFill>
              <a:schemeClr val="accent6"/>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a:off x="6613283" y="2754451"/>
            <a:ext cx="5670393" cy="173689"/>
          </a:xfrm>
          <a:prstGeom prst="line">
            <a:avLst/>
          </a:prstGeom>
          <a:ln w="88900" cap="flat" cmpd="sng" algn="ctr">
            <a:solidFill>
              <a:schemeClr val="tx1">
                <a:lumMod val="75000"/>
                <a:lumOff val="25000"/>
              </a:schemeClr>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a:off x="3966657" y="2103117"/>
            <a:ext cx="1530558" cy="141123"/>
          </a:xfrm>
          <a:prstGeom prst="line">
            <a:avLst/>
          </a:prstGeom>
          <a:ln w="88900" cap="flat" cmpd="sng" algn="ctr">
            <a:solidFill>
              <a:srgbClr val="FFFF00"/>
            </a:solidFill>
            <a:prstDash val="solid"/>
            <a:round/>
            <a:headEnd type="none" w="med" len="med"/>
            <a:tailEnd type="none" w="med" len="med"/>
          </a:ln>
        </p:spPr>
        <p:style>
          <a:lnRef idx="2">
            <a:schemeClr val="accent2"/>
          </a:lnRef>
          <a:fillRef idx="0">
            <a:schemeClr val="accent2"/>
          </a:fillRef>
          <a:effectRef idx="1">
            <a:schemeClr val="accent2"/>
          </a:effectRef>
          <a:fontRef idx="minor">
            <a:schemeClr val="tx1"/>
          </a:fontRef>
        </p:style>
      </p:cxnSp>
      <p:cxnSp>
        <p:nvCxnSpPr>
          <p:cNvPr id="59" name="Straight Connector 58"/>
          <p:cNvCxnSpPr/>
          <p:nvPr/>
        </p:nvCxnSpPr>
        <p:spPr>
          <a:xfrm>
            <a:off x="5497215" y="2244240"/>
            <a:ext cx="1454573" cy="510211"/>
          </a:xfrm>
          <a:prstGeom prst="line">
            <a:avLst/>
          </a:prstGeom>
          <a:ln w="88900" cap="flat" cmpd="sng" algn="ctr">
            <a:solidFill>
              <a:schemeClr val="accent6"/>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a:off x="6951788" y="2754451"/>
            <a:ext cx="5670393" cy="173689"/>
          </a:xfrm>
          <a:prstGeom prst="line">
            <a:avLst/>
          </a:prstGeom>
          <a:ln w="88900" cap="flat" cmpd="sng" algn="ctr">
            <a:solidFill>
              <a:schemeClr val="tx1">
                <a:lumMod val="75000"/>
                <a:lumOff val="25000"/>
              </a:schemeClr>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a:off x="4290164" y="2103117"/>
            <a:ext cx="1530558" cy="141123"/>
          </a:xfrm>
          <a:prstGeom prst="line">
            <a:avLst/>
          </a:prstGeom>
          <a:ln w="88900" cap="flat" cmpd="sng" algn="ctr">
            <a:solidFill>
              <a:srgbClr val="FFFF00"/>
            </a:solidFill>
            <a:prstDash val="solid"/>
            <a:round/>
            <a:headEnd type="none" w="med" len="med"/>
            <a:tailEnd type="none" w="med" len="med"/>
          </a:ln>
        </p:spPr>
        <p:style>
          <a:lnRef idx="2">
            <a:schemeClr val="accent2"/>
          </a:lnRef>
          <a:fillRef idx="0">
            <a:schemeClr val="accent2"/>
          </a:fillRef>
          <a:effectRef idx="1">
            <a:schemeClr val="accent2"/>
          </a:effectRef>
          <a:fontRef idx="minor">
            <a:schemeClr val="tx1"/>
          </a:fontRef>
        </p:style>
      </p:cxnSp>
      <p:cxnSp>
        <p:nvCxnSpPr>
          <p:cNvPr id="62" name="Straight Connector 61"/>
          <p:cNvCxnSpPr/>
          <p:nvPr/>
        </p:nvCxnSpPr>
        <p:spPr>
          <a:xfrm>
            <a:off x="5820722" y="2244240"/>
            <a:ext cx="1454573" cy="510211"/>
          </a:xfrm>
          <a:prstGeom prst="line">
            <a:avLst/>
          </a:prstGeom>
          <a:ln w="88900" cap="flat" cmpd="sng" algn="ctr">
            <a:solidFill>
              <a:schemeClr val="accent6"/>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a:off x="7275295" y="2754451"/>
            <a:ext cx="5670393" cy="173689"/>
          </a:xfrm>
          <a:prstGeom prst="line">
            <a:avLst/>
          </a:prstGeom>
          <a:ln w="88900" cap="flat" cmpd="sng" algn="ctr">
            <a:solidFill>
              <a:schemeClr val="tx1">
                <a:lumMod val="75000"/>
                <a:lumOff val="25000"/>
              </a:schemeClr>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a:off x="4705084" y="2138545"/>
            <a:ext cx="1530558" cy="141123"/>
          </a:xfrm>
          <a:prstGeom prst="line">
            <a:avLst/>
          </a:prstGeom>
          <a:ln w="88900" cap="flat" cmpd="sng" algn="ctr">
            <a:solidFill>
              <a:srgbClr val="FFFF00"/>
            </a:solidFill>
            <a:prstDash val="solid"/>
            <a:round/>
            <a:headEnd type="none" w="med" len="med"/>
            <a:tailEnd type="none" w="med" len="med"/>
          </a:ln>
        </p:spPr>
        <p:style>
          <a:lnRef idx="2">
            <a:schemeClr val="accent2"/>
          </a:lnRef>
          <a:fillRef idx="0">
            <a:schemeClr val="accent2"/>
          </a:fillRef>
          <a:effectRef idx="1">
            <a:schemeClr val="accent2"/>
          </a:effectRef>
          <a:fontRef idx="minor">
            <a:schemeClr val="tx1"/>
          </a:fontRef>
        </p:style>
      </p:cxnSp>
      <p:cxnSp>
        <p:nvCxnSpPr>
          <p:cNvPr id="65" name="Straight Connector 64"/>
          <p:cNvCxnSpPr/>
          <p:nvPr/>
        </p:nvCxnSpPr>
        <p:spPr>
          <a:xfrm>
            <a:off x="6235642" y="2279668"/>
            <a:ext cx="1454573" cy="510211"/>
          </a:xfrm>
          <a:prstGeom prst="line">
            <a:avLst/>
          </a:prstGeom>
          <a:ln w="88900" cap="flat" cmpd="sng" algn="ctr">
            <a:solidFill>
              <a:schemeClr val="accent6"/>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a:off x="7690215" y="2789879"/>
            <a:ext cx="5670393" cy="173689"/>
          </a:xfrm>
          <a:prstGeom prst="line">
            <a:avLst/>
          </a:prstGeom>
          <a:ln w="88900" cap="flat" cmpd="sng" algn="ctr">
            <a:solidFill>
              <a:schemeClr val="tx1">
                <a:lumMod val="75000"/>
                <a:lumOff val="25000"/>
              </a:schemeClr>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a:off x="5049302" y="2140234"/>
            <a:ext cx="1530558" cy="141123"/>
          </a:xfrm>
          <a:prstGeom prst="line">
            <a:avLst/>
          </a:prstGeom>
          <a:ln w="88900" cap="flat" cmpd="sng" algn="ctr">
            <a:solidFill>
              <a:srgbClr val="FFFF00"/>
            </a:solidFill>
            <a:prstDash val="solid"/>
            <a:round/>
            <a:headEnd type="none" w="med" len="med"/>
            <a:tailEnd type="none" w="med" len="med"/>
          </a:ln>
        </p:spPr>
        <p:style>
          <a:lnRef idx="2">
            <a:schemeClr val="accent2"/>
          </a:lnRef>
          <a:fillRef idx="0">
            <a:schemeClr val="accent2"/>
          </a:fillRef>
          <a:effectRef idx="1">
            <a:schemeClr val="accent2"/>
          </a:effectRef>
          <a:fontRef idx="minor">
            <a:schemeClr val="tx1"/>
          </a:fontRef>
        </p:style>
      </p:cxnSp>
      <p:cxnSp>
        <p:nvCxnSpPr>
          <p:cNvPr id="68" name="Straight Connector 67"/>
          <p:cNvCxnSpPr/>
          <p:nvPr/>
        </p:nvCxnSpPr>
        <p:spPr>
          <a:xfrm>
            <a:off x="6579860" y="2281357"/>
            <a:ext cx="1454573" cy="510211"/>
          </a:xfrm>
          <a:prstGeom prst="line">
            <a:avLst/>
          </a:prstGeom>
          <a:ln w="88900" cap="flat" cmpd="sng" algn="ctr">
            <a:solidFill>
              <a:schemeClr val="accent6"/>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a:off x="8034433" y="2791568"/>
            <a:ext cx="5670393" cy="173689"/>
          </a:xfrm>
          <a:prstGeom prst="line">
            <a:avLst/>
          </a:prstGeom>
          <a:ln w="88900" cap="flat" cmpd="sng" algn="ctr">
            <a:solidFill>
              <a:schemeClr val="tx1">
                <a:lumMod val="75000"/>
                <a:lumOff val="25000"/>
              </a:schemeClr>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70" name="TextBox 69"/>
          <p:cNvSpPr txBox="1"/>
          <p:nvPr/>
        </p:nvSpPr>
        <p:spPr>
          <a:xfrm>
            <a:off x="1333994" y="167098"/>
            <a:ext cx="6408525" cy="584776"/>
          </a:xfrm>
          <a:prstGeom prst="rect">
            <a:avLst/>
          </a:prstGeom>
          <a:noFill/>
        </p:spPr>
        <p:txBody>
          <a:bodyPr wrap="none" rtlCol="0">
            <a:spAutoFit/>
          </a:bodyPr>
          <a:lstStyle/>
          <a:p>
            <a:r>
              <a:rPr lang="en-US" sz="3200" b="1" dirty="0" smtClean="0">
                <a:latin typeface="Arial"/>
                <a:cs typeface="Arial"/>
              </a:rPr>
              <a:t>Animation of delta </a:t>
            </a:r>
            <a:r>
              <a:rPr lang="en-US" sz="3200" b="1" dirty="0" err="1" smtClean="0">
                <a:latin typeface="Arial"/>
                <a:cs typeface="Arial"/>
              </a:rPr>
              <a:t>progradation</a:t>
            </a:r>
            <a:endParaRPr lang="en-US" sz="3200" b="1" dirty="0">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hidden"/>
                                      </p:to>
                                    </p:set>
                                  </p:childTnLst>
                                </p:cTn>
                              </p:par>
                              <p:par>
                                <p:cTn id="11" presetID="10"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childTnLst>
                          </p:cTn>
                        </p:par>
                        <p:par>
                          <p:cTn id="22" fill="hold">
                            <p:stCondLst>
                              <p:cond delay="1500"/>
                            </p:stCondLst>
                            <p:childTnLst>
                              <p:par>
                                <p:cTn id="23" presetID="10" presetClass="entr" presetSubtype="0" fill="hold" nodeType="afterEffect">
                                  <p:stCondLst>
                                    <p:cond delay="100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500"/>
                                        <p:tgtEl>
                                          <p:spTgt spid="28"/>
                                        </p:tgtEl>
                                      </p:cBhvr>
                                    </p:animEffect>
                                  </p:childTnLst>
                                </p:cTn>
                              </p:par>
                            </p:childTnLst>
                          </p:cTn>
                        </p:par>
                        <p:par>
                          <p:cTn id="26" fill="hold">
                            <p:stCondLst>
                              <p:cond delay="3000"/>
                            </p:stCondLst>
                            <p:childTnLst>
                              <p:par>
                                <p:cTn id="27" presetID="10" presetClass="entr" presetSubtype="0" fill="hold" nodeType="after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fade">
                                      <p:cBhvr>
                                        <p:cTn id="29" dur="500"/>
                                        <p:tgtEl>
                                          <p:spTgt spid="29"/>
                                        </p:tgtEl>
                                      </p:cBhvr>
                                    </p:animEffect>
                                  </p:childTnLst>
                                </p:cTn>
                              </p:par>
                            </p:childTnLst>
                          </p:cTn>
                        </p:par>
                        <p:par>
                          <p:cTn id="30" fill="hold">
                            <p:stCondLst>
                              <p:cond delay="3500"/>
                            </p:stCondLst>
                            <p:childTnLst>
                              <p:par>
                                <p:cTn id="31" presetID="10" presetClass="entr" presetSubtype="0" fill="hold" nodeType="after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500"/>
                                        <p:tgtEl>
                                          <p:spTgt spid="30"/>
                                        </p:tgtEl>
                                      </p:cBhvr>
                                    </p:animEffect>
                                  </p:childTnLst>
                                </p:cTn>
                              </p:par>
                            </p:childTnLst>
                          </p:cTn>
                        </p:par>
                        <p:par>
                          <p:cTn id="34" fill="hold">
                            <p:stCondLst>
                              <p:cond delay="4000"/>
                            </p:stCondLst>
                            <p:childTnLst>
                              <p:par>
                                <p:cTn id="35" presetID="10" presetClass="entr" presetSubtype="0" fill="hold" nodeType="afterEffect">
                                  <p:stCondLst>
                                    <p:cond delay="100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500"/>
                                        <p:tgtEl>
                                          <p:spTgt spid="31"/>
                                        </p:tgtEl>
                                      </p:cBhvr>
                                    </p:animEffect>
                                  </p:childTnLst>
                                </p:cTn>
                              </p:par>
                            </p:childTnLst>
                          </p:cTn>
                        </p:par>
                        <p:par>
                          <p:cTn id="38" fill="hold">
                            <p:stCondLst>
                              <p:cond delay="5500"/>
                            </p:stCondLst>
                            <p:childTnLst>
                              <p:par>
                                <p:cTn id="39" presetID="10" presetClass="entr" presetSubtype="0" fill="hold" nodeType="after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500"/>
                                        <p:tgtEl>
                                          <p:spTgt spid="32"/>
                                        </p:tgtEl>
                                      </p:cBhvr>
                                    </p:animEffect>
                                  </p:childTnLst>
                                </p:cTn>
                              </p:par>
                            </p:childTnLst>
                          </p:cTn>
                        </p:par>
                        <p:par>
                          <p:cTn id="42" fill="hold">
                            <p:stCondLst>
                              <p:cond delay="6000"/>
                            </p:stCondLst>
                            <p:childTnLst>
                              <p:par>
                                <p:cTn id="43" presetID="10" presetClass="entr" presetSubtype="0" fill="hold" nodeType="after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fade">
                                      <p:cBhvr>
                                        <p:cTn id="45" dur="500"/>
                                        <p:tgtEl>
                                          <p:spTgt spid="33"/>
                                        </p:tgtEl>
                                      </p:cBhvr>
                                    </p:animEffect>
                                  </p:childTnLst>
                                </p:cTn>
                              </p:par>
                            </p:childTnLst>
                          </p:cTn>
                        </p:par>
                        <p:par>
                          <p:cTn id="46" fill="hold">
                            <p:stCondLst>
                              <p:cond delay="6500"/>
                            </p:stCondLst>
                            <p:childTnLst>
                              <p:par>
                                <p:cTn id="47" presetID="10" presetClass="entr" presetSubtype="0" fill="hold" nodeType="afterEffect">
                                  <p:stCondLst>
                                    <p:cond delay="1000"/>
                                  </p:stCondLst>
                                  <p:childTnLst>
                                    <p:set>
                                      <p:cBhvr>
                                        <p:cTn id="48" dur="1" fill="hold">
                                          <p:stCondLst>
                                            <p:cond delay="0"/>
                                          </p:stCondLst>
                                        </p:cTn>
                                        <p:tgtEl>
                                          <p:spTgt spid="34"/>
                                        </p:tgtEl>
                                        <p:attrNameLst>
                                          <p:attrName>style.visibility</p:attrName>
                                        </p:attrNameLst>
                                      </p:cBhvr>
                                      <p:to>
                                        <p:strVal val="visible"/>
                                      </p:to>
                                    </p:set>
                                    <p:animEffect transition="in" filter="fade">
                                      <p:cBhvr>
                                        <p:cTn id="49" dur="500"/>
                                        <p:tgtEl>
                                          <p:spTgt spid="34"/>
                                        </p:tgtEl>
                                      </p:cBhvr>
                                    </p:animEffect>
                                  </p:childTnLst>
                                </p:cTn>
                              </p:par>
                            </p:childTnLst>
                          </p:cTn>
                        </p:par>
                        <p:par>
                          <p:cTn id="50" fill="hold">
                            <p:stCondLst>
                              <p:cond delay="8000"/>
                            </p:stCondLst>
                            <p:childTnLst>
                              <p:par>
                                <p:cTn id="51" presetID="10" presetClass="entr" presetSubtype="0" fill="hold" nodeType="after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fade">
                                      <p:cBhvr>
                                        <p:cTn id="53" dur="500"/>
                                        <p:tgtEl>
                                          <p:spTgt spid="35"/>
                                        </p:tgtEl>
                                      </p:cBhvr>
                                    </p:animEffect>
                                  </p:childTnLst>
                                </p:cTn>
                              </p:par>
                            </p:childTnLst>
                          </p:cTn>
                        </p:par>
                        <p:par>
                          <p:cTn id="54" fill="hold">
                            <p:stCondLst>
                              <p:cond delay="8500"/>
                            </p:stCondLst>
                            <p:childTnLst>
                              <p:par>
                                <p:cTn id="55" presetID="10" presetClass="entr" presetSubtype="0" fill="hold" nodeType="after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fade">
                                      <p:cBhvr>
                                        <p:cTn id="57" dur="500"/>
                                        <p:tgtEl>
                                          <p:spTgt spid="36"/>
                                        </p:tgtEl>
                                      </p:cBhvr>
                                    </p:animEffect>
                                  </p:childTnLst>
                                </p:cTn>
                              </p:par>
                            </p:childTnLst>
                          </p:cTn>
                        </p:par>
                        <p:par>
                          <p:cTn id="58" fill="hold">
                            <p:stCondLst>
                              <p:cond delay="9000"/>
                            </p:stCondLst>
                            <p:childTnLst>
                              <p:par>
                                <p:cTn id="59" presetID="10" presetClass="entr" presetSubtype="0" fill="hold" nodeType="afterEffect">
                                  <p:stCondLst>
                                    <p:cond delay="1000"/>
                                  </p:stCondLst>
                                  <p:childTnLst>
                                    <p:set>
                                      <p:cBhvr>
                                        <p:cTn id="60" dur="1" fill="hold">
                                          <p:stCondLst>
                                            <p:cond delay="0"/>
                                          </p:stCondLst>
                                        </p:cTn>
                                        <p:tgtEl>
                                          <p:spTgt spid="37"/>
                                        </p:tgtEl>
                                        <p:attrNameLst>
                                          <p:attrName>style.visibility</p:attrName>
                                        </p:attrNameLst>
                                      </p:cBhvr>
                                      <p:to>
                                        <p:strVal val="visible"/>
                                      </p:to>
                                    </p:set>
                                    <p:animEffect transition="in" filter="fade">
                                      <p:cBhvr>
                                        <p:cTn id="61" dur="500"/>
                                        <p:tgtEl>
                                          <p:spTgt spid="37"/>
                                        </p:tgtEl>
                                      </p:cBhvr>
                                    </p:animEffect>
                                  </p:childTnLst>
                                </p:cTn>
                              </p:par>
                              <p:par>
                                <p:cTn id="62" presetID="10" presetClass="entr" presetSubtype="0" fill="hold" nodeType="withEffect">
                                  <p:stCondLst>
                                    <p:cond delay="0"/>
                                  </p:stCondLst>
                                  <p:childTnLst>
                                    <p:set>
                                      <p:cBhvr>
                                        <p:cTn id="63" dur="1" fill="hold">
                                          <p:stCondLst>
                                            <p:cond delay="0"/>
                                          </p:stCondLst>
                                        </p:cTn>
                                        <p:tgtEl>
                                          <p:spTgt spid="38"/>
                                        </p:tgtEl>
                                        <p:attrNameLst>
                                          <p:attrName>style.visibility</p:attrName>
                                        </p:attrNameLst>
                                      </p:cBhvr>
                                      <p:to>
                                        <p:strVal val="visible"/>
                                      </p:to>
                                    </p:set>
                                    <p:animEffect transition="in" filter="fade">
                                      <p:cBhvr>
                                        <p:cTn id="64" dur="500"/>
                                        <p:tgtEl>
                                          <p:spTgt spid="38"/>
                                        </p:tgtEl>
                                      </p:cBhvr>
                                    </p:animEffect>
                                  </p:childTnLst>
                                </p:cTn>
                              </p:par>
                              <p:par>
                                <p:cTn id="65" presetID="10" presetClass="entr" presetSubtype="0" fill="hold" nodeType="withEffect">
                                  <p:stCondLst>
                                    <p:cond delay="0"/>
                                  </p:stCondLst>
                                  <p:childTnLst>
                                    <p:set>
                                      <p:cBhvr>
                                        <p:cTn id="66" dur="1" fill="hold">
                                          <p:stCondLst>
                                            <p:cond delay="0"/>
                                          </p:stCondLst>
                                        </p:cTn>
                                        <p:tgtEl>
                                          <p:spTgt spid="39"/>
                                        </p:tgtEl>
                                        <p:attrNameLst>
                                          <p:attrName>style.visibility</p:attrName>
                                        </p:attrNameLst>
                                      </p:cBhvr>
                                      <p:to>
                                        <p:strVal val="visible"/>
                                      </p:to>
                                    </p:set>
                                    <p:animEffect transition="in" filter="fade">
                                      <p:cBhvr>
                                        <p:cTn id="67" dur="500"/>
                                        <p:tgtEl>
                                          <p:spTgt spid="39"/>
                                        </p:tgtEl>
                                      </p:cBhvr>
                                    </p:animEffect>
                                  </p:childTnLst>
                                </p:cTn>
                              </p:par>
                            </p:childTnLst>
                          </p:cTn>
                        </p:par>
                        <p:par>
                          <p:cTn id="68" fill="hold">
                            <p:stCondLst>
                              <p:cond delay="10500"/>
                            </p:stCondLst>
                            <p:childTnLst>
                              <p:par>
                                <p:cTn id="69" presetID="10" presetClass="entr" presetSubtype="0" fill="hold" nodeType="afterEffect">
                                  <p:stCondLst>
                                    <p:cond delay="1000"/>
                                  </p:stCondLst>
                                  <p:childTnLst>
                                    <p:set>
                                      <p:cBhvr>
                                        <p:cTn id="70" dur="1" fill="hold">
                                          <p:stCondLst>
                                            <p:cond delay="0"/>
                                          </p:stCondLst>
                                        </p:cTn>
                                        <p:tgtEl>
                                          <p:spTgt spid="40"/>
                                        </p:tgtEl>
                                        <p:attrNameLst>
                                          <p:attrName>style.visibility</p:attrName>
                                        </p:attrNameLst>
                                      </p:cBhvr>
                                      <p:to>
                                        <p:strVal val="visible"/>
                                      </p:to>
                                    </p:set>
                                    <p:animEffect transition="in" filter="fade">
                                      <p:cBhvr>
                                        <p:cTn id="71" dur="500"/>
                                        <p:tgtEl>
                                          <p:spTgt spid="40"/>
                                        </p:tgtEl>
                                      </p:cBhvr>
                                    </p:animEffect>
                                  </p:childTnLst>
                                </p:cTn>
                              </p:par>
                            </p:childTnLst>
                          </p:cTn>
                        </p:par>
                        <p:par>
                          <p:cTn id="72" fill="hold">
                            <p:stCondLst>
                              <p:cond delay="12000"/>
                            </p:stCondLst>
                            <p:childTnLst>
                              <p:par>
                                <p:cTn id="73" presetID="10" presetClass="entr" presetSubtype="0" fill="hold" nodeType="after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fade">
                                      <p:cBhvr>
                                        <p:cTn id="75" dur="500"/>
                                        <p:tgtEl>
                                          <p:spTgt spid="41"/>
                                        </p:tgtEl>
                                      </p:cBhvr>
                                    </p:animEffect>
                                  </p:childTnLst>
                                </p:cTn>
                              </p:par>
                            </p:childTnLst>
                          </p:cTn>
                        </p:par>
                        <p:par>
                          <p:cTn id="76" fill="hold">
                            <p:stCondLst>
                              <p:cond delay="12500"/>
                            </p:stCondLst>
                            <p:childTnLst>
                              <p:par>
                                <p:cTn id="77" presetID="10" presetClass="entr" presetSubtype="0" fill="hold" nodeType="afterEffect">
                                  <p:stCondLst>
                                    <p:cond delay="0"/>
                                  </p:stCondLst>
                                  <p:childTnLst>
                                    <p:set>
                                      <p:cBhvr>
                                        <p:cTn id="78" dur="1" fill="hold">
                                          <p:stCondLst>
                                            <p:cond delay="0"/>
                                          </p:stCondLst>
                                        </p:cTn>
                                        <p:tgtEl>
                                          <p:spTgt spid="42"/>
                                        </p:tgtEl>
                                        <p:attrNameLst>
                                          <p:attrName>style.visibility</p:attrName>
                                        </p:attrNameLst>
                                      </p:cBhvr>
                                      <p:to>
                                        <p:strVal val="visible"/>
                                      </p:to>
                                    </p:set>
                                    <p:animEffect transition="in" filter="fade">
                                      <p:cBhvr>
                                        <p:cTn id="79" dur="500"/>
                                        <p:tgtEl>
                                          <p:spTgt spid="42"/>
                                        </p:tgtEl>
                                      </p:cBhvr>
                                    </p:animEffect>
                                  </p:childTnLst>
                                </p:cTn>
                              </p:par>
                            </p:childTnLst>
                          </p:cTn>
                        </p:par>
                        <p:par>
                          <p:cTn id="80" fill="hold">
                            <p:stCondLst>
                              <p:cond delay="13000"/>
                            </p:stCondLst>
                            <p:childTnLst>
                              <p:par>
                                <p:cTn id="81" presetID="10" presetClass="entr" presetSubtype="0" fill="hold" nodeType="afterEffect">
                                  <p:stCondLst>
                                    <p:cond delay="1000"/>
                                  </p:stCondLst>
                                  <p:childTnLst>
                                    <p:set>
                                      <p:cBhvr>
                                        <p:cTn id="82" dur="1" fill="hold">
                                          <p:stCondLst>
                                            <p:cond delay="0"/>
                                          </p:stCondLst>
                                        </p:cTn>
                                        <p:tgtEl>
                                          <p:spTgt spid="43"/>
                                        </p:tgtEl>
                                        <p:attrNameLst>
                                          <p:attrName>style.visibility</p:attrName>
                                        </p:attrNameLst>
                                      </p:cBhvr>
                                      <p:to>
                                        <p:strVal val="visible"/>
                                      </p:to>
                                    </p:set>
                                    <p:animEffect transition="in" filter="fade">
                                      <p:cBhvr>
                                        <p:cTn id="83" dur="500"/>
                                        <p:tgtEl>
                                          <p:spTgt spid="43"/>
                                        </p:tgtEl>
                                      </p:cBhvr>
                                    </p:animEffect>
                                  </p:childTnLst>
                                </p:cTn>
                              </p:par>
                            </p:childTnLst>
                          </p:cTn>
                        </p:par>
                        <p:par>
                          <p:cTn id="84" fill="hold">
                            <p:stCondLst>
                              <p:cond delay="14500"/>
                            </p:stCondLst>
                            <p:childTnLst>
                              <p:par>
                                <p:cTn id="85" presetID="10" presetClass="entr" presetSubtype="0" fill="hold" nodeType="afterEffect">
                                  <p:stCondLst>
                                    <p:cond delay="0"/>
                                  </p:stCondLst>
                                  <p:childTnLst>
                                    <p:set>
                                      <p:cBhvr>
                                        <p:cTn id="86" dur="1" fill="hold">
                                          <p:stCondLst>
                                            <p:cond delay="0"/>
                                          </p:stCondLst>
                                        </p:cTn>
                                        <p:tgtEl>
                                          <p:spTgt spid="44"/>
                                        </p:tgtEl>
                                        <p:attrNameLst>
                                          <p:attrName>style.visibility</p:attrName>
                                        </p:attrNameLst>
                                      </p:cBhvr>
                                      <p:to>
                                        <p:strVal val="visible"/>
                                      </p:to>
                                    </p:set>
                                    <p:animEffect transition="in" filter="fade">
                                      <p:cBhvr>
                                        <p:cTn id="87" dur="500"/>
                                        <p:tgtEl>
                                          <p:spTgt spid="44"/>
                                        </p:tgtEl>
                                      </p:cBhvr>
                                    </p:animEffect>
                                  </p:childTnLst>
                                </p:cTn>
                              </p:par>
                            </p:childTnLst>
                          </p:cTn>
                        </p:par>
                        <p:par>
                          <p:cTn id="88" fill="hold">
                            <p:stCondLst>
                              <p:cond delay="15000"/>
                            </p:stCondLst>
                            <p:childTnLst>
                              <p:par>
                                <p:cTn id="89" presetID="10" presetClass="entr" presetSubtype="0" fill="hold" nodeType="afterEffect">
                                  <p:stCondLst>
                                    <p:cond delay="0"/>
                                  </p:stCondLst>
                                  <p:childTnLst>
                                    <p:set>
                                      <p:cBhvr>
                                        <p:cTn id="90" dur="1" fill="hold">
                                          <p:stCondLst>
                                            <p:cond delay="0"/>
                                          </p:stCondLst>
                                        </p:cTn>
                                        <p:tgtEl>
                                          <p:spTgt spid="45"/>
                                        </p:tgtEl>
                                        <p:attrNameLst>
                                          <p:attrName>style.visibility</p:attrName>
                                        </p:attrNameLst>
                                      </p:cBhvr>
                                      <p:to>
                                        <p:strVal val="visible"/>
                                      </p:to>
                                    </p:set>
                                    <p:animEffect transition="in" filter="fade">
                                      <p:cBhvr>
                                        <p:cTn id="91" dur="500"/>
                                        <p:tgtEl>
                                          <p:spTgt spid="45"/>
                                        </p:tgtEl>
                                      </p:cBhvr>
                                    </p:animEffect>
                                  </p:childTnLst>
                                </p:cTn>
                              </p:par>
                            </p:childTnLst>
                          </p:cTn>
                        </p:par>
                        <p:par>
                          <p:cTn id="92" fill="hold">
                            <p:stCondLst>
                              <p:cond delay="15500"/>
                            </p:stCondLst>
                            <p:childTnLst>
                              <p:par>
                                <p:cTn id="93" presetID="10" presetClass="entr" presetSubtype="0" fill="hold" nodeType="afterEffect">
                                  <p:stCondLst>
                                    <p:cond delay="1000"/>
                                  </p:stCondLst>
                                  <p:childTnLst>
                                    <p:set>
                                      <p:cBhvr>
                                        <p:cTn id="94" dur="1" fill="hold">
                                          <p:stCondLst>
                                            <p:cond delay="0"/>
                                          </p:stCondLst>
                                        </p:cTn>
                                        <p:tgtEl>
                                          <p:spTgt spid="46"/>
                                        </p:tgtEl>
                                        <p:attrNameLst>
                                          <p:attrName>style.visibility</p:attrName>
                                        </p:attrNameLst>
                                      </p:cBhvr>
                                      <p:to>
                                        <p:strVal val="visible"/>
                                      </p:to>
                                    </p:set>
                                    <p:animEffect transition="in" filter="fade">
                                      <p:cBhvr>
                                        <p:cTn id="95" dur="500"/>
                                        <p:tgtEl>
                                          <p:spTgt spid="46"/>
                                        </p:tgtEl>
                                      </p:cBhvr>
                                    </p:animEffect>
                                  </p:childTnLst>
                                </p:cTn>
                              </p:par>
                            </p:childTnLst>
                          </p:cTn>
                        </p:par>
                        <p:par>
                          <p:cTn id="96" fill="hold">
                            <p:stCondLst>
                              <p:cond delay="17000"/>
                            </p:stCondLst>
                            <p:childTnLst>
                              <p:par>
                                <p:cTn id="97" presetID="10" presetClass="entr" presetSubtype="0" fill="hold" nodeType="afterEffect">
                                  <p:stCondLst>
                                    <p:cond delay="0"/>
                                  </p:stCondLst>
                                  <p:childTnLst>
                                    <p:set>
                                      <p:cBhvr>
                                        <p:cTn id="98" dur="1" fill="hold">
                                          <p:stCondLst>
                                            <p:cond delay="0"/>
                                          </p:stCondLst>
                                        </p:cTn>
                                        <p:tgtEl>
                                          <p:spTgt spid="47"/>
                                        </p:tgtEl>
                                        <p:attrNameLst>
                                          <p:attrName>style.visibility</p:attrName>
                                        </p:attrNameLst>
                                      </p:cBhvr>
                                      <p:to>
                                        <p:strVal val="visible"/>
                                      </p:to>
                                    </p:set>
                                    <p:animEffect transition="in" filter="fade">
                                      <p:cBhvr>
                                        <p:cTn id="99" dur="500"/>
                                        <p:tgtEl>
                                          <p:spTgt spid="47"/>
                                        </p:tgtEl>
                                      </p:cBhvr>
                                    </p:animEffect>
                                  </p:childTnLst>
                                </p:cTn>
                              </p:par>
                            </p:childTnLst>
                          </p:cTn>
                        </p:par>
                        <p:par>
                          <p:cTn id="100" fill="hold">
                            <p:stCondLst>
                              <p:cond delay="17500"/>
                            </p:stCondLst>
                            <p:childTnLst>
                              <p:par>
                                <p:cTn id="101" presetID="10" presetClass="entr" presetSubtype="0" fill="hold" nodeType="afterEffect">
                                  <p:stCondLst>
                                    <p:cond delay="0"/>
                                  </p:stCondLst>
                                  <p:childTnLst>
                                    <p:set>
                                      <p:cBhvr>
                                        <p:cTn id="102" dur="1" fill="hold">
                                          <p:stCondLst>
                                            <p:cond delay="0"/>
                                          </p:stCondLst>
                                        </p:cTn>
                                        <p:tgtEl>
                                          <p:spTgt spid="48"/>
                                        </p:tgtEl>
                                        <p:attrNameLst>
                                          <p:attrName>style.visibility</p:attrName>
                                        </p:attrNameLst>
                                      </p:cBhvr>
                                      <p:to>
                                        <p:strVal val="visible"/>
                                      </p:to>
                                    </p:set>
                                    <p:animEffect transition="in" filter="fade">
                                      <p:cBhvr>
                                        <p:cTn id="103" dur="500"/>
                                        <p:tgtEl>
                                          <p:spTgt spid="48"/>
                                        </p:tgtEl>
                                      </p:cBhvr>
                                    </p:animEffect>
                                  </p:childTnLst>
                                </p:cTn>
                              </p:par>
                            </p:childTnLst>
                          </p:cTn>
                        </p:par>
                        <p:par>
                          <p:cTn id="104" fill="hold">
                            <p:stCondLst>
                              <p:cond delay="18000"/>
                            </p:stCondLst>
                            <p:childTnLst>
                              <p:par>
                                <p:cTn id="105" presetID="10" presetClass="entr" presetSubtype="0" fill="hold" nodeType="afterEffect">
                                  <p:stCondLst>
                                    <p:cond delay="1000"/>
                                  </p:stCondLst>
                                  <p:childTnLst>
                                    <p:set>
                                      <p:cBhvr>
                                        <p:cTn id="106" dur="1" fill="hold">
                                          <p:stCondLst>
                                            <p:cond delay="0"/>
                                          </p:stCondLst>
                                        </p:cTn>
                                        <p:tgtEl>
                                          <p:spTgt spid="49"/>
                                        </p:tgtEl>
                                        <p:attrNameLst>
                                          <p:attrName>style.visibility</p:attrName>
                                        </p:attrNameLst>
                                      </p:cBhvr>
                                      <p:to>
                                        <p:strVal val="visible"/>
                                      </p:to>
                                    </p:set>
                                    <p:animEffect transition="in" filter="fade">
                                      <p:cBhvr>
                                        <p:cTn id="107" dur="500"/>
                                        <p:tgtEl>
                                          <p:spTgt spid="49"/>
                                        </p:tgtEl>
                                      </p:cBhvr>
                                    </p:animEffect>
                                  </p:childTnLst>
                                </p:cTn>
                              </p:par>
                            </p:childTnLst>
                          </p:cTn>
                        </p:par>
                        <p:par>
                          <p:cTn id="108" fill="hold">
                            <p:stCondLst>
                              <p:cond delay="19500"/>
                            </p:stCondLst>
                            <p:childTnLst>
                              <p:par>
                                <p:cTn id="109" presetID="10" presetClass="entr" presetSubtype="0" fill="hold" nodeType="afterEffect">
                                  <p:stCondLst>
                                    <p:cond delay="0"/>
                                  </p:stCondLst>
                                  <p:childTnLst>
                                    <p:set>
                                      <p:cBhvr>
                                        <p:cTn id="110" dur="1" fill="hold">
                                          <p:stCondLst>
                                            <p:cond delay="0"/>
                                          </p:stCondLst>
                                        </p:cTn>
                                        <p:tgtEl>
                                          <p:spTgt spid="50"/>
                                        </p:tgtEl>
                                        <p:attrNameLst>
                                          <p:attrName>style.visibility</p:attrName>
                                        </p:attrNameLst>
                                      </p:cBhvr>
                                      <p:to>
                                        <p:strVal val="visible"/>
                                      </p:to>
                                    </p:set>
                                    <p:animEffect transition="in" filter="fade">
                                      <p:cBhvr>
                                        <p:cTn id="111" dur="500"/>
                                        <p:tgtEl>
                                          <p:spTgt spid="50"/>
                                        </p:tgtEl>
                                      </p:cBhvr>
                                    </p:animEffect>
                                  </p:childTnLst>
                                </p:cTn>
                              </p:par>
                            </p:childTnLst>
                          </p:cTn>
                        </p:par>
                        <p:par>
                          <p:cTn id="112" fill="hold">
                            <p:stCondLst>
                              <p:cond delay="20000"/>
                            </p:stCondLst>
                            <p:childTnLst>
                              <p:par>
                                <p:cTn id="113" presetID="10" presetClass="entr" presetSubtype="0" fill="hold" nodeType="afterEffect">
                                  <p:stCondLst>
                                    <p:cond delay="0"/>
                                  </p:stCondLst>
                                  <p:childTnLst>
                                    <p:set>
                                      <p:cBhvr>
                                        <p:cTn id="114" dur="1" fill="hold">
                                          <p:stCondLst>
                                            <p:cond delay="0"/>
                                          </p:stCondLst>
                                        </p:cTn>
                                        <p:tgtEl>
                                          <p:spTgt spid="51"/>
                                        </p:tgtEl>
                                        <p:attrNameLst>
                                          <p:attrName>style.visibility</p:attrName>
                                        </p:attrNameLst>
                                      </p:cBhvr>
                                      <p:to>
                                        <p:strVal val="visible"/>
                                      </p:to>
                                    </p:set>
                                    <p:animEffect transition="in" filter="fade">
                                      <p:cBhvr>
                                        <p:cTn id="115" dur="500"/>
                                        <p:tgtEl>
                                          <p:spTgt spid="51"/>
                                        </p:tgtEl>
                                      </p:cBhvr>
                                    </p:animEffect>
                                  </p:childTnLst>
                                </p:cTn>
                              </p:par>
                            </p:childTnLst>
                          </p:cTn>
                        </p:par>
                        <p:par>
                          <p:cTn id="116" fill="hold">
                            <p:stCondLst>
                              <p:cond delay="20500"/>
                            </p:stCondLst>
                            <p:childTnLst>
                              <p:par>
                                <p:cTn id="117" presetID="10" presetClass="entr" presetSubtype="0" fill="hold" nodeType="afterEffect">
                                  <p:stCondLst>
                                    <p:cond delay="1000"/>
                                  </p:stCondLst>
                                  <p:childTnLst>
                                    <p:set>
                                      <p:cBhvr>
                                        <p:cTn id="118" dur="1" fill="hold">
                                          <p:stCondLst>
                                            <p:cond delay="0"/>
                                          </p:stCondLst>
                                        </p:cTn>
                                        <p:tgtEl>
                                          <p:spTgt spid="52"/>
                                        </p:tgtEl>
                                        <p:attrNameLst>
                                          <p:attrName>style.visibility</p:attrName>
                                        </p:attrNameLst>
                                      </p:cBhvr>
                                      <p:to>
                                        <p:strVal val="visible"/>
                                      </p:to>
                                    </p:set>
                                    <p:animEffect transition="in" filter="fade">
                                      <p:cBhvr>
                                        <p:cTn id="119" dur="500"/>
                                        <p:tgtEl>
                                          <p:spTgt spid="52"/>
                                        </p:tgtEl>
                                      </p:cBhvr>
                                    </p:animEffect>
                                  </p:childTnLst>
                                </p:cTn>
                              </p:par>
                            </p:childTnLst>
                          </p:cTn>
                        </p:par>
                        <p:par>
                          <p:cTn id="120" fill="hold">
                            <p:stCondLst>
                              <p:cond delay="22000"/>
                            </p:stCondLst>
                            <p:childTnLst>
                              <p:par>
                                <p:cTn id="121" presetID="10" presetClass="entr" presetSubtype="0" fill="hold" nodeType="afterEffect">
                                  <p:stCondLst>
                                    <p:cond delay="0"/>
                                  </p:stCondLst>
                                  <p:childTnLst>
                                    <p:set>
                                      <p:cBhvr>
                                        <p:cTn id="122" dur="1" fill="hold">
                                          <p:stCondLst>
                                            <p:cond delay="0"/>
                                          </p:stCondLst>
                                        </p:cTn>
                                        <p:tgtEl>
                                          <p:spTgt spid="53"/>
                                        </p:tgtEl>
                                        <p:attrNameLst>
                                          <p:attrName>style.visibility</p:attrName>
                                        </p:attrNameLst>
                                      </p:cBhvr>
                                      <p:to>
                                        <p:strVal val="visible"/>
                                      </p:to>
                                    </p:set>
                                    <p:animEffect transition="in" filter="fade">
                                      <p:cBhvr>
                                        <p:cTn id="123" dur="500"/>
                                        <p:tgtEl>
                                          <p:spTgt spid="53"/>
                                        </p:tgtEl>
                                      </p:cBhvr>
                                    </p:animEffect>
                                  </p:childTnLst>
                                </p:cTn>
                              </p:par>
                            </p:childTnLst>
                          </p:cTn>
                        </p:par>
                        <p:par>
                          <p:cTn id="124" fill="hold">
                            <p:stCondLst>
                              <p:cond delay="22500"/>
                            </p:stCondLst>
                            <p:childTnLst>
                              <p:par>
                                <p:cTn id="125" presetID="10" presetClass="entr" presetSubtype="0" fill="hold" nodeType="afterEffect">
                                  <p:stCondLst>
                                    <p:cond delay="0"/>
                                  </p:stCondLst>
                                  <p:childTnLst>
                                    <p:set>
                                      <p:cBhvr>
                                        <p:cTn id="126" dur="1" fill="hold">
                                          <p:stCondLst>
                                            <p:cond delay="0"/>
                                          </p:stCondLst>
                                        </p:cTn>
                                        <p:tgtEl>
                                          <p:spTgt spid="54"/>
                                        </p:tgtEl>
                                        <p:attrNameLst>
                                          <p:attrName>style.visibility</p:attrName>
                                        </p:attrNameLst>
                                      </p:cBhvr>
                                      <p:to>
                                        <p:strVal val="visible"/>
                                      </p:to>
                                    </p:set>
                                    <p:animEffect transition="in" filter="fade">
                                      <p:cBhvr>
                                        <p:cTn id="127" dur="500"/>
                                        <p:tgtEl>
                                          <p:spTgt spid="54"/>
                                        </p:tgtEl>
                                      </p:cBhvr>
                                    </p:animEffect>
                                  </p:childTnLst>
                                </p:cTn>
                              </p:par>
                            </p:childTnLst>
                          </p:cTn>
                        </p:par>
                        <p:par>
                          <p:cTn id="128" fill="hold">
                            <p:stCondLst>
                              <p:cond delay="23000"/>
                            </p:stCondLst>
                            <p:childTnLst>
                              <p:par>
                                <p:cTn id="129" presetID="10" presetClass="entr" presetSubtype="0" fill="hold" nodeType="afterEffect">
                                  <p:stCondLst>
                                    <p:cond delay="1000"/>
                                  </p:stCondLst>
                                  <p:childTnLst>
                                    <p:set>
                                      <p:cBhvr>
                                        <p:cTn id="130" dur="1" fill="hold">
                                          <p:stCondLst>
                                            <p:cond delay="0"/>
                                          </p:stCondLst>
                                        </p:cTn>
                                        <p:tgtEl>
                                          <p:spTgt spid="55"/>
                                        </p:tgtEl>
                                        <p:attrNameLst>
                                          <p:attrName>style.visibility</p:attrName>
                                        </p:attrNameLst>
                                      </p:cBhvr>
                                      <p:to>
                                        <p:strVal val="visible"/>
                                      </p:to>
                                    </p:set>
                                    <p:animEffect transition="in" filter="fade">
                                      <p:cBhvr>
                                        <p:cTn id="131" dur="500"/>
                                        <p:tgtEl>
                                          <p:spTgt spid="55"/>
                                        </p:tgtEl>
                                      </p:cBhvr>
                                    </p:animEffect>
                                  </p:childTnLst>
                                </p:cTn>
                              </p:par>
                            </p:childTnLst>
                          </p:cTn>
                        </p:par>
                        <p:par>
                          <p:cTn id="132" fill="hold">
                            <p:stCondLst>
                              <p:cond delay="24500"/>
                            </p:stCondLst>
                            <p:childTnLst>
                              <p:par>
                                <p:cTn id="133" presetID="10" presetClass="entr" presetSubtype="0" fill="hold" nodeType="afterEffect">
                                  <p:stCondLst>
                                    <p:cond delay="0"/>
                                  </p:stCondLst>
                                  <p:childTnLst>
                                    <p:set>
                                      <p:cBhvr>
                                        <p:cTn id="134" dur="1" fill="hold">
                                          <p:stCondLst>
                                            <p:cond delay="0"/>
                                          </p:stCondLst>
                                        </p:cTn>
                                        <p:tgtEl>
                                          <p:spTgt spid="56"/>
                                        </p:tgtEl>
                                        <p:attrNameLst>
                                          <p:attrName>style.visibility</p:attrName>
                                        </p:attrNameLst>
                                      </p:cBhvr>
                                      <p:to>
                                        <p:strVal val="visible"/>
                                      </p:to>
                                    </p:set>
                                    <p:animEffect transition="in" filter="fade">
                                      <p:cBhvr>
                                        <p:cTn id="135" dur="500"/>
                                        <p:tgtEl>
                                          <p:spTgt spid="56"/>
                                        </p:tgtEl>
                                      </p:cBhvr>
                                    </p:animEffect>
                                  </p:childTnLst>
                                </p:cTn>
                              </p:par>
                            </p:childTnLst>
                          </p:cTn>
                        </p:par>
                        <p:par>
                          <p:cTn id="136" fill="hold">
                            <p:stCondLst>
                              <p:cond delay="25000"/>
                            </p:stCondLst>
                            <p:childTnLst>
                              <p:par>
                                <p:cTn id="137" presetID="10" presetClass="entr" presetSubtype="0" fill="hold" nodeType="afterEffect">
                                  <p:stCondLst>
                                    <p:cond delay="0"/>
                                  </p:stCondLst>
                                  <p:childTnLst>
                                    <p:set>
                                      <p:cBhvr>
                                        <p:cTn id="138" dur="1" fill="hold">
                                          <p:stCondLst>
                                            <p:cond delay="0"/>
                                          </p:stCondLst>
                                        </p:cTn>
                                        <p:tgtEl>
                                          <p:spTgt spid="57"/>
                                        </p:tgtEl>
                                        <p:attrNameLst>
                                          <p:attrName>style.visibility</p:attrName>
                                        </p:attrNameLst>
                                      </p:cBhvr>
                                      <p:to>
                                        <p:strVal val="visible"/>
                                      </p:to>
                                    </p:set>
                                    <p:animEffect transition="in" filter="fade">
                                      <p:cBhvr>
                                        <p:cTn id="139" dur="500"/>
                                        <p:tgtEl>
                                          <p:spTgt spid="57"/>
                                        </p:tgtEl>
                                      </p:cBhvr>
                                    </p:animEffect>
                                  </p:childTnLst>
                                </p:cTn>
                              </p:par>
                            </p:childTnLst>
                          </p:cTn>
                        </p:par>
                        <p:par>
                          <p:cTn id="140" fill="hold">
                            <p:stCondLst>
                              <p:cond delay="25500"/>
                            </p:stCondLst>
                            <p:childTnLst>
                              <p:par>
                                <p:cTn id="141" presetID="10" presetClass="entr" presetSubtype="0" fill="hold" nodeType="afterEffect">
                                  <p:stCondLst>
                                    <p:cond delay="1000"/>
                                  </p:stCondLst>
                                  <p:childTnLst>
                                    <p:set>
                                      <p:cBhvr>
                                        <p:cTn id="142" dur="1" fill="hold">
                                          <p:stCondLst>
                                            <p:cond delay="0"/>
                                          </p:stCondLst>
                                        </p:cTn>
                                        <p:tgtEl>
                                          <p:spTgt spid="58"/>
                                        </p:tgtEl>
                                        <p:attrNameLst>
                                          <p:attrName>style.visibility</p:attrName>
                                        </p:attrNameLst>
                                      </p:cBhvr>
                                      <p:to>
                                        <p:strVal val="visible"/>
                                      </p:to>
                                    </p:set>
                                    <p:animEffect transition="in" filter="fade">
                                      <p:cBhvr>
                                        <p:cTn id="143" dur="500"/>
                                        <p:tgtEl>
                                          <p:spTgt spid="58"/>
                                        </p:tgtEl>
                                      </p:cBhvr>
                                    </p:animEffect>
                                  </p:childTnLst>
                                </p:cTn>
                              </p:par>
                            </p:childTnLst>
                          </p:cTn>
                        </p:par>
                        <p:par>
                          <p:cTn id="144" fill="hold">
                            <p:stCondLst>
                              <p:cond delay="27000"/>
                            </p:stCondLst>
                            <p:childTnLst>
                              <p:par>
                                <p:cTn id="145" presetID="10" presetClass="entr" presetSubtype="0" fill="hold" nodeType="afterEffect">
                                  <p:stCondLst>
                                    <p:cond delay="0"/>
                                  </p:stCondLst>
                                  <p:childTnLst>
                                    <p:set>
                                      <p:cBhvr>
                                        <p:cTn id="146" dur="1" fill="hold">
                                          <p:stCondLst>
                                            <p:cond delay="0"/>
                                          </p:stCondLst>
                                        </p:cTn>
                                        <p:tgtEl>
                                          <p:spTgt spid="59"/>
                                        </p:tgtEl>
                                        <p:attrNameLst>
                                          <p:attrName>style.visibility</p:attrName>
                                        </p:attrNameLst>
                                      </p:cBhvr>
                                      <p:to>
                                        <p:strVal val="visible"/>
                                      </p:to>
                                    </p:set>
                                    <p:animEffect transition="in" filter="fade">
                                      <p:cBhvr>
                                        <p:cTn id="147" dur="500"/>
                                        <p:tgtEl>
                                          <p:spTgt spid="59"/>
                                        </p:tgtEl>
                                      </p:cBhvr>
                                    </p:animEffect>
                                  </p:childTnLst>
                                </p:cTn>
                              </p:par>
                            </p:childTnLst>
                          </p:cTn>
                        </p:par>
                        <p:par>
                          <p:cTn id="148" fill="hold">
                            <p:stCondLst>
                              <p:cond delay="27500"/>
                            </p:stCondLst>
                            <p:childTnLst>
                              <p:par>
                                <p:cTn id="149" presetID="10" presetClass="entr" presetSubtype="0" fill="hold" nodeType="afterEffect">
                                  <p:stCondLst>
                                    <p:cond delay="0"/>
                                  </p:stCondLst>
                                  <p:childTnLst>
                                    <p:set>
                                      <p:cBhvr>
                                        <p:cTn id="150" dur="1" fill="hold">
                                          <p:stCondLst>
                                            <p:cond delay="0"/>
                                          </p:stCondLst>
                                        </p:cTn>
                                        <p:tgtEl>
                                          <p:spTgt spid="60"/>
                                        </p:tgtEl>
                                        <p:attrNameLst>
                                          <p:attrName>style.visibility</p:attrName>
                                        </p:attrNameLst>
                                      </p:cBhvr>
                                      <p:to>
                                        <p:strVal val="visible"/>
                                      </p:to>
                                    </p:set>
                                    <p:animEffect transition="in" filter="fade">
                                      <p:cBhvr>
                                        <p:cTn id="151" dur="500"/>
                                        <p:tgtEl>
                                          <p:spTgt spid="60"/>
                                        </p:tgtEl>
                                      </p:cBhvr>
                                    </p:animEffect>
                                  </p:childTnLst>
                                </p:cTn>
                              </p:par>
                            </p:childTnLst>
                          </p:cTn>
                        </p:par>
                        <p:par>
                          <p:cTn id="152" fill="hold">
                            <p:stCondLst>
                              <p:cond delay="28000"/>
                            </p:stCondLst>
                            <p:childTnLst>
                              <p:par>
                                <p:cTn id="153" presetID="10" presetClass="entr" presetSubtype="0" fill="hold" nodeType="afterEffect">
                                  <p:stCondLst>
                                    <p:cond delay="1000"/>
                                  </p:stCondLst>
                                  <p:childTnLst>
                                    <p:set>
                                      <p:cBhvr>
                                        <p:cTn id="154" dur="1" fill="hold">
                                          <p:stCondLst>
                                            <p:cond delay="0"/>
                                          </p:stCondLst>
                                        </p:cTn>
                                        <p:tgtEl>
                                          <p:spTgt spid="61"/>
                                        </p:tgtEl>
                                        <p:attrNameLst>
                                          <p:attrName>style.visibility</p:attrName>
                                        </p:attrNameLst>
                                      </p:cBhvr>
                                      <p:to>
                                        <p:strVal val="visible"/>
                                      </p:to>
                                    </p:set>
                                    <p:animEffect transition="in" filter="fade">
                                      <p:cBhvr>
                                        <p:cTn id="155" dur="500"/>
                                        <p:tgtEl>
                                          <p:spTgt spid="61"/>
                                        </p:tgtEl>
                                      </p:cBhvr>
                                    </p:animEffect>
                                  </p:childTnLst>
                                </p:cTn>
                              </p:par>
                            </p:childTnLst>
                          </p:cTn>
                        </p:par>
                        <p:par>
                          <p:cTn id="156" fill="hold">
                            <p:stCondLst>
                              <p:cond delay="29500"/>
                            </p:stCondLst>
                            <p:childTnLst>
                              <p:par>
                                <p:cTn id="157" presetID="10" presetClass="entr" presetSubtype="0" fill="hold" nodeType="afterEffect">
                                  <p:stCondLst>
                                    <p:cond delay="0"/>
                                  </p:stCondLst>
                                  <p:childTnLst>
                                    <p:set>
                                      <p:cBhvr>
                                        <p:cTn id="158" dur="1" fill="hold">
                                          <p:stCondLst>
                                            <p:cond delay="0"/>
                                          </p:stCondLst>
                                        </p:cTn>
                                        <p:tgtEl>
                                          <p:spTgt spid="62"/>
                                        </p:tgtEl>
                                        <p:attrNameLst>
                                          <p:attrName>style.visibility</p:attrName>
                                        </p:attrNameLst>
                                      </p:cBhvr>
                                      <p:to>
                                        <p:strVal val="visible"/>
                                      </p:to>
                                    </p:set>
                                    <p:animEffect transition="in" filter="fade">
                                      <p:cBhvr>
                                        <p:cTn id="159" dur="500"/>
                                        <p:tgtEl>
                                          <p:spTgt spid="62"/>
                                        </p:tgtEl>
                                      </p:cBhvr>
                                    </p:animEffect>
                                  </p:childTnLst>
                                </p:cTn>
                              </p:par>
                            </p:childTnLst>
                          </p:cTn>
                        </p:par>
                        <p:par>
                          <p:cTn id="160" fill="hold">
                            <p:stCondLst>
                              <p:cond delay="30000"/>
                            </p:stCondLst>
                            <p:childTnLst>
                              <p:par>
                                <p:cTn id="161" presetID="10" presetClass="entr" presetSubtype="0" fill="hold" nodeType="afterEffect">
                                  <p:stCondLst>
                                    <p:cond delay="0"/>
                                  </p:stCondLst>
                                  <p:childTnLst>
                                    <p:set>
                                      <p:cBhvr>
                                        <p:cTn id="162" dur="1" fill="hold">
                                          <p:stCondLst>
                                            <p:cond delay="0"/>
                                          </p:stCondLst>
                                        </p:cTn>
                                        <p:tgtEl>
                                          <p:spTgt spid="63"/>
                                        </p:tgtEl>
                                        <p:attrNameLst>
                                          <p:attrName>style.visibility</p:attrName>
                                        </p:attrNameLst>
                                      </p:cBhvr>
                                      <p:to>
                                        <p:strVal val="visible"/>
                                      </p:to>
                                    </p:set>
                                    <p:animEffect transition="in" filter="fade">
                                      <p:cBhvr>
                                        <p:cTn id="163" dur="500"/>
                                        <p:tgtEl>
                                          <p:spTgt spid="63"/>
                                        </p:tgtEl>
                                      </p:cBhvr>
                                    </p:animEffect>
                                  </p:childTnLst>
                                </p:cTn>
                              </p:par>
                            </p:childTnLst>
                          </p:cTn>
                        </p:par>
                        <p:par>
                          <p:cTn id="164" fill="hold">
                            <p:stCondLst>
                              <p:cond delay="30500"/>
                            </p:stCondLst>
                            <p:childTnLst>
                              <p:par>
                                <p:cTn id="165" presetID="10" presetClass="entr" presetSubtype="0" fill="hold" nodeType="afterEffect">
                                  <p:stCondLst>
                                    <p:cond delay="1000"/>
                                  </p:stCondLst>
                                  <p:childTnLst>
                                    <p:set>
                                      <p:cBhvr>
                                        <p:cTn id="166" dur="1" fill="hold">
                                          <p:stCondLst>
                                            <p:cond delay="0"/>
                                          </p:stCondLst>
                                        </p:cTn>
                                        <p:tgtEl>
                                          <p:spTgt spid="64"/>
                                        </p:tgtEl>
                                        <p:attrNameLst>
                                          <p:attrName>style.visibility</p:attrName>
                                        </p:attrNameLst>
                                      </p:cBhvr>
                                      <p:to>
                                        <p:strVal val="visible"/>
                                      </p:to>
                                    </p:set>
                                    <p:animEffect transition="in" filter="fade">
                                      <p:cBhvr>
                                        <p:cTn id="167" dur="500"/>
                                        <p:tgtEl>
                                          <p:spTgt spid="64"/>
                                        </p:tgtEl>
                                      </p:cBhvr>
                                    </p:animEffect>
                                  </p:childTnLst>
                                </p:cTn>
                              </p:par>
                            </p:childTnLst>
                          </p:cTn>
                        </p:par>
                        <p:par>
                          <p:cTn id="168" fill="hold">
                            <p:stCondLst>
                              <p:cond delay="32000"/>
                            </p:stCondLst>
                            <p:childTnLst>
                              <p:par>
                                <p:cTn id="169" presetID="10" presetClass="entr" presetSubtype="0" fill="hold" nodeType="afterEffect">
                                  <p:stCondLst>
                                    <p:cond delay="0"/>
                                  </p:stCondLst>
                                  <p:childTnLst>
                                    <p:set>
                                      <p:cBhvr>
                                        <p:cTn id="170" dur="1" fill="hold">
                                          <p:stCondLst>
                                            <p:cond delay="0"/>
                                          </p:stCondLst>
                                        </p:cTn>
                                        <p:tgtEl>
                                          <p:spTgt spid="65"/>
                                        </p:tgtEl>
                                        <p:attrNameLst>
                                          <p:attrName>style.visibility</p:attrName>
                                        </p:attrNameLst>
                                      </p:cBhvr>
                                      <p:to>
                                        <p:strVal val="visible"/>
                                      </p:to>
                                    </p:set>
                                    <p:animEffect transition="in" filter="fade">
                                      <p:cBhvr>
                                        <p:cTn id="171" dur="500"/>
                                        <p:tgtEl>
                                          <p:spTgt spid="65"/>
                                        </p:tgtEl>
                                      </p:cBhvr>
                                    </p:animEffect>
                                  </p:childTnLst>
                                </p:cTn>
                              </p:par>
                            </p:childTnLst>
                          </p:cTn>
                        </p:par>
                        <p:par>
                          <p:cTn id="172" fill="hold">
                            <p:stCondLst>
                              <p:cond delay="32500"/>
                            </p:stCondLst>
                            <p:childTnLst>
                              <p:par>
                                <p:cTn id="173" presetID="10" presetClass="entr" presetSubtype="0" fill="hold" nodeType="afterEffect">
                                  <p:stCondLst>
                                    <p:cond delay="0"/>
                                  </p:stCondLst>
                                  <p:childTnLst>
                                    <p:set>
                                      <p:cBhvr>
                                        <p:cTn id="174" dur="1" fill="hold">
                                          <p:stCondLst>
                                            <p:cond delay="0"/>
                                          </p:stCondLst>
                                        </p:cTn>
                                        <p:tgtEl>
                                          <p:spTgt spid="66"/>
                                        </p:tgtEl>
                                        <p:attrNameLst>
                                          <p:attrName>style.visibility</p:attrName>
                                        </p:attrNameLst>
                                      </p:cBhvr>
                                      <p:to>
                                        <p:strVal val="visible"/>
                                      </p:to>
                                    </p:set>
                                    <p:animEffect transition="in" filter="fade">
                                      <p:cBhvr>
                                        <p:cTn id="175" dur="500"/>
                                        <p:tgtEl>
                                          <p:spTgt spid="66"/>
                                        </p:tgtEl>
                                      </p:cBhvr>
                                    </p:animEffect>
                                  </p:childTnLst>
                                </p:cTn>
                              </p:par>
                            </p:childTnLst>
                          </p:cTn>
                        </p:par>
                        <p:par>
                          <p:cTn id="176" fill="hold">
                            <p:stCondLst>
                              <p:cond delay="33000"/>
                            </p:stCondLst>
                            <p:childTnLst>
                              <p:par>
                                <p:cTn id="177" presetID="10" presetClass="entr" presetSubtype="0" fill="hold" nodeType="afterEffect">
                                  <p:stCondLst>
                                    <p:cond delay="1000"/>
                                  </p:stCondLst>
                                  <p:childTnLst>
                                    <p:set>
                                      <p:cBhvr>
                                        <p:cTn id="178" dur="1" fill="hold">
                                          <p:stCondLst>
                                            <p:cond delay="0"/>
                                          </p:stCondLst>
                                        </p:cTn>
                                        <p:tgtEl>
                                          <p:spTgt spid="67"/>
                                        </p:tgtEl>
                                        <p:attrNameLst>
                                          <p:attrName>style.visibility</p:attrName>
                                        </p:attrNameLst>
                                      </p:cBhvr>
                                      <p:to>
                                        <p:strVal val="visible"/>
                                      </p:to>
                                    </p:set>
                                    <p:animEffect transition="in" filter="fade">
                                      <p:cBhvr>
                                        <p:cTn id="179" dur="500"/>
                                        <p:tgtEl>
                                          <p:spTgt spid="67"/>
                                        </p:tgtEl>
                                      </p:cBhvr>
                                    </p:animEffect>
                                  </p:childTnLst>
                                </p:cTn>
                              </p:par>
                            </p:childTnLst>
                          </p:cTn>
                        </p:par>
                        <p:par>
                          <p:cTn id="180" fill="hold">
                            <p:stCondLst>
                              <p:cond delay="34500"/>
                            </p:stCondLst>
                            <p:childTnLst>
                              <p:par>
                                <p:cTn id="181" presetID="10" presetClass="entr" presetSubtype="0" fill="hold" nodeType="afterEffect">
                                  <p:stCondLst>
                                    <p:cond delay="0"/>
                                  </p:stCondLst>
                                  <p:childTnLst>
                                    <p:set>
                                      <p:cBhvr>
                                        <p:cTn id="182" dur="1" fill="hold">
                                          <p:stCondLst>
                                            <p:cond delay="0"/>
                                          </p:stCondLst>
                                        </p:cTn>
                                        <p:tgtEl>
                                          <p:spTgt spid="68"/>
                                        </p:tgtEl>
                                        <p:attrNameLst>
                                          <p:attrName>style.visibility</p:attrName>
                                        </p:attrNameLst>
                                      </p:cBhvr>
                                      <p:to>
                                        <p:strVal val="visible"/>
                                      </p:to>
                                    </p:set>
                                    <p:animEffect transition="in" filter="fade">
                                      <p:cBhvr>
                                        <p:cTn id="183" dur="500"/>
                                        <p:tgtEl>
                                          <p:spTgt spid="68"/>
                                        </p:tgtEl>
                                      </p:cBhvr>
                                    </p:animEffect>
                                  </p:childTnLst>
                                </p:cTn>
                              </p:par>
                            </p:childTnLst>
                          </p:cTn>
                        </p:par>
                        <p:par>
                          <p:cTn id="184" fill="hold">
                            <p:stCondLst>
                              <p:cond delay="35000"/>
                            </p:stCondLst>
                            <p:childTnLst>
                              <p:par>
                                <p:cTn id="185" presetID="10" presetClass="entr" presetSubtype="0" fill="hold" nodeType="afterEffect">
                                  <p:stCondLst>
                                    <p:cond delay="0"/>
                                  </p:stCondLst>
                                  <p:childTnLst>
                                    <p:set>
                                      <p:cBhvr>
                                        <p:cTn id="186" dur="1" fill="hold">
                                          <p:stCondLst>
                                            <p:cond delay="0"/>
                                          </p:stCondLst>
                                        </p:cTn>
                                        <p:tgtEl>
                                          <p:spTgt spid="69"/>
                                        </p:tgtEl>
                                        <p:attrNameLst>
                                          <p:attrName>style.visibility</p:attrName>
                                        </p:attrNameLst>
                                      </p:cBhvr>
                                      <p:to>
                                        <p:strVal val="visible"/>
                                      </p:to>
                                    </p:set>
                                    <p:animEffect transition="in" filter="fade">
                                      <p:cBhvr>
                                        <p:cTn id="187"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9"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67</TotalTime>
  <Words>128</Words>
  <Application>Microsoft Macintosh PowerPoint</Application>
  <PresentationFormat>On-screen Show (4:3)</PresentationFormat>
  <Paragraphs>7</Paragraphs>
  <Slides>1</Slides>
  <Notes>0</Notes>
  <HiddenSlides>0</HiddenSlides>
  <MMClips>0</MMClips>
  <ScaleCrop>false</ScaleCrop>
  <HeadingPairs>
    <vt:vector size="4" baseType="variant">
      <vt:variant>
        <vt:lpstr>Design Template</vt:lpstr>
      </vt:variant>
      <vt:variant>
        <vt:i4>1</vt:i4>
      </vt:variant>
      <vt:variant>
        <vt:lpstr>Slide Titles</vt:lpstr>
      </vt:variant>
      <vt:variant>
        <vt:i4>1</vt:i4>
      </vt:variant>
    </vt:vector>
  </HeadingPairs>
  <TitlesOfParts>
    <vt:vector size="2" baseType="lpstr">
      <vt:lpstr>Office Theme</vt:lpstr>
      <vt:lpstr>Slide 1</vt:lpstr>
    </vt:vector>
  </TitlesOfParts>
  <Company>UNO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Harmon Maher</dc:creator>
  <cp:lastModifiedBy>Harmon Maher</cp:lastModifiedBy>
  <cp:revision>10</cp:revision>
  <dcterms:created xsi:type="dcterms:W3CDTF">2012-09-10T18:50:41Z</dcterms:created>
  <dcterms:modified xsi:type="dcterms:W3CDTF">2012-09-10T18:58:00Z</dcterms:modified>
</cp:coreProperties>
</file>