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4"/>
  </p:notesMasterIdLst>
  <p:sldIdLst>
    <p:sldId id="258" r:id="rId2"/>
    <p:sldId id="260" r:id="rId3"/>
    <p:sldId id="261" r:id="rId4"/>
    <p:sldId id="313" r:id="rId5"/>
    <p:sldId id="304" r:id="rId6"/>
    <p:sldId id="262" r:id="rId7"/>
    <p:sldId id="307" r:id="rId8"/>
    <p:sldId id="312" r:id="rId9"/>
    <p:sldId id="263" r:id="rId10"/>
    <p:sldId id="302" r:id="rId11"/>
    <p:sldId id="303" r:id="rId12"/>
    <p:sldId id="296" r:id="rId13"/>
    <p:sldId id="311" r:id="rId14"/>
    <p:sldId id="306" r:id="rId15"/>
    <p:sldId id="297" r:id="rId16"/>
    <p:sldId id="298" r:id="rId17"/>
    <p:sldId id="310" r:id="rId18"/>
    <p:sldId id="267" r:id="rId19"/>
    <p:sldId id="268" r:id="rId20"/>
    <p:sldId id="308" r:id="rId21"/>
    <p:sldId id="314" r:id="rId22"/>
    <p:sldId id="299" r:id="rId23"/>
    <p:sldId id="315" r:id="rId24"/>
    <p:sldId id="316" r:id="rId25"/>
    <p:sldId id="322" r:id="rId26"/>
    <p:sldId id="265" r:id="rId27"/>
    <p:sldId id="320" r:id="rId28"/>
    <p:sldId id="321" r:id="rId29"/>
    <p:sldId id="317" r:id="rId30"/>
    <p:sldId id="318" r:id="rId31"/>
    <p:sldId id="319" r:id="rId32"/>
    <p:sldId id="323" r:id="rId33"/>
    <p:sldId id="324" r:id="rId34"/>
    <p:sldId id="326" r:id="rId35"/>
    <p:sldId id="266" r:id="rId36"/>
    <p:sldId id="272" r:id="rId37"/>
    <p:sldId id="325" r:id="rId38"/>
    <p:sldId id="284" r:id="rId39"/>
    <p:sldId id="333" r:id="rId40"/>
    <p:sldId id="285" r:id="rId41"/>
    <p:sldId id="286" r:id="rId42"/>
    <p:sldId id="327" r:id="rId43"/>
    <p:sldId id="278" r:id="rId44"/>
    <p:sldId id="329" r:id="rId45"/>
    <p:sldId id="332" r:id="rId46"/>
    <p:sldId id="280" r:id="rId47"/>
    <p:sldId id="270" r:id="rId48"/>
    <p:sldId id="271" r:id="rId49"/>
    <p:sldId id="330" r:id="rId50"/>
    <p:sldId id="328" r:id="rId51"/>
    <p:sldId id="331" r:id="rId52"/>
    <p:sldId id="335" r:id="rId53"/>
    <p:sldId id="334" r:id="rId54"/>
    <p:sldId id="283" r:id="rId55"/>
    <p:sldId id="337" r:id="rId56"/>
    <p:sldId id="277" r:id="rId57"/>
    <p:sldId id="338" r:id="rId58"/>
    <p:sldId id="336" r:id="rId59"/>
    <p:sldId id="282" r:id="rId60"/>
    <p:sldId id="339" r:id="rId61"/>
    <p:sldId id="340" r:id="rId62"/>
    <p:sldId id="301" r:id="rId6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145" autoAdjust="0"/>
    <p:restoredTop sz="94660"/>
  </p:normalViewPr>
  <p:slideViewPr>
    <p:cSldViewPr snapToGrid="0" snapToObjects="1">
      <p:cViewPr varScale="1">
        <p:scale>
          <a:sx n="92" d="100"/>
          <a:sy n="92" d="100"/>
        </p:scale>
        <p:origin x="-47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4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notesMaster" Target="notesMasters/notesMaster1.xml"/><Relationship Id="rId65" Type="http://schemas.openxmlformats.org/officeDocument/2006/relationships/printerSettings" Target="printerSettings/printerSettings1.bin"/><Relationship Id="rId66" Type="http://schemas.openxmlformats.org/officeDocument/2006/relationships/presProps" Target="presProps.xml"/><Relationship Id="rId67" Type="http://schemas.openxmlformats.org/officeDocument/2006/relationships/viewProps" Target="viewProps.xml"/><Relationship Id="rId68" Type="http://schemas.openxmlformats.org/officeDocument/2006/relationships/theme" Target="theme/theme1.xml"/><Relationship Id="rId69"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D545FF-8863-0D4C-ABF2-9BEA13E0C007}" type="datetimeFigureOut">
              <a:rPr lang="en-US" smtClean="0"/>
              <a:t>12/5/16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5249D7-B31A-FC49-9EF1-536A490212F4}" type="slidenum">
              <a:rPr lang="en-US" smtClean="0"/>
              <a:t>‹#›</a:t>
            </a:fld>
            <a:endParaRPr lang="en-US"/>
          </a:p>
        </p:txBody>
      </p:sp>
    </p:spTree>
    <p:extLst>
      <p:ext uri="{BB962C8B-B14F-4D97-AF65-F5344CB8AC3E}">
        <p14:creationId xmlns:p14="http://schemas.microsoft.com/office/powerpoint/2010/main" val="77905817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5249D7-B31A-FC49-9EF1-536A490212F4}" type="slidenum">
              <a:rPr lang="en-US" smtClean="0"/>
              <a:t>8</a:t>
            </a:fld>
            <a:endParaRPr lang="en-US"/>
          </a:p>
        </p:txBody>
      </p:sp>
    </p:spTree>
    <p:extLst>
      <p:ext uri="{BB962C8B-B14F-4D97-AF65-F5344CB8AC3E}">
        <p14:creationId xmlns:p14="http://schemas.microsoft.com/office/powerpoint/2010/main" val="3311115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55AA089-675D-7148-AEA3-B89AC4E4A68B}" type="datetimeFigureOut">
              <a:rPr lang="en-US" smtClean="0"/>
              <a:t>12/5/16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E7041E-8EEF-C147-B6B7-9DB747EDC987}" type="slidenum">
              <a:rPr lang="en-US" smtClean="0"/>
              <a:t>‹#›</a:t>
            </a:fld>
            <a:endParaRPr lang="en-US"/>
          </a:p>
        </p:txBody>
      </p:sp>
    </p:spTree>
    <p:extLst>
      <p:ext uri="{BB962C8B-B14F-4D97-AF65-F5344CB8AC3E}">
        <p14:creationId xmlns:p14="http://schemas.microsoft.com/office/powerpoint/2010/main" val="1130718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5AA089-675D-7148-AEA3-B89AC4E4A68B}" type="datetimeFigureOut">
              <a:rPr lang="en-US" smtClean="0"/>
              <a:t>12/5/16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E7041E-8EEF-C147-B6B7-9DB747EDC987}" type="slidenum">
              <a:rPr lang="en-US" smtClean="0"/>
              <a:t>‹#›</a:t>
            </a:fld>
            <a:endParaRPr lang="en-US"/>
          </a:p>
        </p:txBody>
      </p:sp>
    </p:spTree>
    <p:extLst>
      <p:ext uri="{BB962C8B-B14F-4D97-AF65-F5344CB8AC3E}">
        <p14:creationId xmlns:p14="http://schemas.microsoft.com/office/powerpoint/2010/main" val="1647108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5AA089-675D-7148-AEA3-B89AC4E4A68B}" type="datetimeFigureOut">
              <a:rPr lang="en-US" smtClean="0"/>
              <a:t>12/5/16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E7041E-8EEF-C147-B6B7-9DB747EDC987}" type="slidenum">
              <a:rPr lang="en-US" smtClean="0"/>
              <a:t>‹#›</a:t>
            </a:fld>
            <a:endParaRPr lang="en-US"/>
          </a:p>
        </p:txBody>
      </p:sp>
    </p:spTree>
    <p:extLst>
      <p:ext uri="{BB962C8B-B14F-4D97-AF65-F5344CB8AC3E}">
        <p14:creationId xmlns:p14="http://schemas.microsoft.com/office/powerpoint/2010/main" val="4109939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55AA089-675D-7148-AEA3-B89AC4E4A68B}" type="datetimeFigureOut">
              <a:rPr lang="en-US" smtClean="0"/>
              <a:t>12/5/16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E7041E-8EEF-C147-B6B7-9DB747EDC987}" type="slidenum">
              <a:rPr lang="en-US" smtClean="0"/>
              <a:t>‹#›</a:t>
            </a:fld>
            <a:endParaRPr lang="en-US"/>
          </a:p>
        </p:txBody>
      </p:sp>
    </p:spTree>
    <p:extLst>
      <p:ext uri="{BB962C8B-B14F-4D97-AF65-F5344CB8AC3E}">
        <p14:creationId xmlns:p14="http://schemas.microsoft.com/office/powerpoint/2010/main" val="3169088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55AA089-675D-7148-AEA3-B89AC4E4A68B}" type="datetimeFigureOut">
              <a:rPr lang="en-US" smtClean="0"/>
              <a:t>12/5/16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E7041E-8EEF-C147-B6B7-9DB747EDC987}" type="slidenum">
              <a:rPr lang="en-US" smtClean="0"/>
              <a:t>‹#›</a:t>
            </a:fld>
            <a:endParaRPr lang="en-US"/>
          </a:p>
        </p:txBody>
      </p:sp>
    </p:spTree>
    <p:extLst>
      <p:ext uri="{BB962C8B-B14F-4D97-AF65-F5344CB8AC3E}">
        <p14:creationId xmlns:p14="http://schemas.microsoft.com/office/powerpoint/2010/main" val="15777807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55AA089-675D-7148-AEA3-B89AC4E4A68B}" type="datetimeFigureOut">
              <a:rPr lang="en-US" smtClean="0"/>
              <a:t>12/5/16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E7041E-8EEF-C147-B6B7-9DB747EDC987}" type="slidenum">
              <a:rPr lang="en-US" smtClean="0"/>
              <a:t>‹#›</a:t>
            </a:fld>
            <a:endParaRPr lang="en-US"/>
          </a:p>
        </p:txBody>
      </p:sp>
    </p:spTree>
    <p:extLst>
      <p:ext uri="{BB962C8B-B14F-4D97-AF65-F5344CB8AC3E}">
        <p14:creationId xmlns:p14="http://schemas.microsoft.com/office/powerpoint/2010/main" val="198767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5AA089-675D-7148-AEA3-B89AC4E4A68B}" type="datetimeFigureOut">
              <a:rPr lang="en-US" smtClean="0"/>
              <a:t>12/5/16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E7041E-8EEF-C147-B6B7-9DB747EDC987}" type="slidenum">
              <a:rPr lang="en-US" smtClean="0"/>
              <a:t>‹#›</a:t>
            </a:fld>
            <a:endParaRPr lang="en-US"/>
          </a:p>
        </p:txBody>
      </p:sp>
    </p:spTree>
    <p:extLst>
      <p:ext uri="{BB962C8B-B14F-4D97-AF65-F5344CB8AC3E}">
        <p14:creationId xmlns:p14="http://schemas.microsoft.com/office/powerpoint/2010/main" val="155228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5AA089-675D-7148-AEA3-B89AC4E4A68B}" type="datetimeFigureOut">
              <a:rPr lang="en-US" smtClean="0"/>
              <a:t>12/5/16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E7041E-8EEF-C147-B6B7-9DB747EDC987}" type="slidenum">
              <a:rPr lang="en-US" smtClean="0"/>
              <a:t>‹#›</a:t>
            </a:fld>
            <a:endParaRPr lang="en-US"/>
          </a:p>
        </p:txBody>
      </p:sp>
    </p:spTree>
    <p:extLst>
      <p:ext uri="{BB962C8B-B14F-4D97-AF65-F5344CB8AC3E}">
        <p14:creationId xmlns:p14="http://schemas.microsoft.com/office/powerpoint/2010/main" val="3721037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5AA089-675D-7148-AEA3-B89AC4E4A68B}" type="datetimeFigureOut">
              <a:rPr lang="en-US" smtClean="0"/>
              <a:t>12/5/16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E7041E-8EEF-C147-B6B7-9DB747EDC987}" type="slidenum">
              <a:rPr lang="en-US" smtClean="0"/>
              <a:t>‹#›</a:t>
            </a:fld>
            <a:endParaRPr lang="en-US"/>
          </a:p>
        </p:txBody>
      </p:sp>
    </p:spTree>
    <p:extLst>
      <p:ext uri="{BB962C8B-B14F-4D97-AF65-F5344CB8AC3E}">
        <p14:creationId xmlns:p14="http://schemas.microsoft.com/office/powerpoint/2010/main" val="3030394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5AA089-675D-7148-AEA3-B89AC4E4A68B}" type="datetimeFigureOut">
              <a:rPr lang="en-US" smtClean="0"/>
              <a:t>12/5/16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E7041E-8EEF-C147-B6B7-9DB747EDC987}" type="slidenum">
              <a:rPr lang="en-US" smtClean="0"/>
              <a:t>‹#›</a:t>
            </a:fld>
            <a:endParaRPr lang="en-US"/>
          </a:p>
        </p:txBody>
      </p:sp>
    </p:spTree>
    <p:extLst>
      <p:ext uri="{BB962C8B-B14F-4D97-AF65-F5344CB8AC3E}">
        <p14:creationId xmlns:p14="http://schemas.microsoft.com/office/powerpoint/2010/main" val="4012786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55AA089-675D-7148-AEA3-B89AC4E4A68B}" type="datetimeFigureOut">
              <a:rPr lang="en-US" smtClean="0"/>
              <a:t>12/5/16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E7041E-8EEF-C147-B6B7-9DB747EDC987}" type="slidenum">
              <a:rPr lang="en-US" smtClean="0"/>
              <a:t>‹#›</a:t>
            </a:fld>
            <a:endParaRPr lang="en-US"/>
          </a:p>
        </p:txBody>
      </p:sp>
    </p:spTree>
    <p:extLst>
      <p:ext uri="{BB962C8B-B14F-4D97-AF65-F5344CB8AC3E}">
        <p14:creationId xmlns:p14="http://schemas.microsoft.com/office/powerpoint/2010/main" val="172391610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5AA089-675D-7148-AEA3-B89AC4E4A68B}" type="datetimeFigureOut">
              <a:rPr lang="en-US" smtClean="0"/>
              <a:t>12/5/16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E7041E-8EEF-C147-B6B7-9DB747EDC987}" type="slidenum">
              <a:rPr lang="en-US" smtClean="0"/>
              <a:t>‹#›</a:t>
            </a:fld>
            <a:endParaRPr lang="en-US"/>
          </a:p>
        </p:txBody>
      </p:sp>
    </p:spTree>
    <p:extLst>
      <p:ext uri="{BB962C8B-B14F-4D97-AF65-F5344CB8AC3E}">
        <p14:creationId xmlns:p14="http://schemas.microsoft.com/office/powerpoint/2010/main" val="12466224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hyperlink" Target="https://www.ncdc.noaa.gov/sotc/global/201606"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hyperlink" Target="http://data.giss.nasa.gov/gistemp/map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hyperlink" Target="http://www.youtube.com/watch?v=X8XqHwSrakA" TargetMode="External"/><Relationship Id="rId1" Type="http://schemas.openxmlformats.org/officeDocument/2006/relationships/slideLayout" Target="../slideLayouts/slideLayout7.xml"/><Relationship Id="rId2" Type="http://schemas.openxmlformats.org/officeDocument/2006/relationships/hyperlink" Target="http://www.whrc.org/resources/online_publications/warming_earth/images/Fig4-Monthly-Records.jpg"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hyperlink" Target="https://www.ncdc.noaa.gov/sotc/global/201606" TargetMode="External"/><Relationship Id="rId4"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hyperlink" Target="https://svs.gsfc.nasa.gov/cgi-bin/details.cgi?aid=4419"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ncdc.noaa.gov/paleo/borehole/approach.html" TargetMode="External"/><Relationship Id="rId4" Type="http://schemas.openxmlformats.org/officeDocument/2006/relationships/hyperlink" Target="ftp://ftp.bartol.udel.edu/anita/amir/Corsika_files/Attenuation_reflectivity/annurev.earth.28.1.pdf" TargetMode="External"/><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hyperlink" Target="http://www.ncdc.noaa.gov/paleo/borehole/core.html" TargetMode="External"/><Relationship Id="rId4" Type="http://schemas.openxmlformats.org/officeDocument/2006/relationships/image" Target="../media/image12.png"/><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hyperlink" Target="http://coralreefwatch.noaa.gov/satellite/education/tutorial/media/em_spectrum.png"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ncdc.noaa.gov/paleo/globalwarming/what.html" TargetMode="External"/><Relationship Id="rId4" Type="http://schemas.openxmlformats.org/officeDocument/2006/relationships/hyperlink" Target="https://www.ncdc.noaa.gov/monitoring-references/faq/greenhouse-gases" TargetMode="External"/><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earthobservatory.nasa.gov/Newsroom/NewImages/images.php3?img_id=16340" TargetMode="External"/><Relationship Id="rId3"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hyperlink" Target="https://www.youtube.com/watch?annotation_id=annotation_2737688219&amp;feature=iv&amp;src_vid=H-BbPBg3vj8&amp;v=FDRnH48LvhQ" TargetMode="External"/><Relationship Id="rId1" Type="http://schemas.openxmlformats.org/officeDocument/2006/relationships/slideLayout" Target="../slideLayouts/slideLayout7.xml"/><Relationship Id="rId2" Type="http://schemas.openxmlformats.org/officeDocument/2006/relationships/hyperlink" Target="http://yosemite.epa.gov/oar/globalwarming.nsf/content/ImpactsPolarRegions.html%23sea"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hyperlink" Target="http://www.arctic.noaa.gov/reportcard/snow_cover.htm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hyperlink" Target="http://pubs.usgs.gov/fs/1997/fs113-97/" TargetMode="External"/><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hyperlink" Target="http://www.afsc.noaa.gov/Quarterly/AMJ2014/amj14featurelead.htm" TargetMode="External"/><Relationship Id="rId4" Type="http://schemas.openxmlformats.org/officeDocument/2006/relationships/hyperlink" Target="https://svs.gsfc.nasa.gov/3599" TargetMode="External"/><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hyperlink" Target="https://www.gfdl.noaa.gov/anthropogenic-carbon-cycle/"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hyperlink" Target="http://history.aip.org/climate/solar.htm"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nasa.gov/centers/goddard/news/topstory/2004/0315humidity.html" TargetMode="External"/><Relationship Id="rId4" Type="http://schemas.openxmlformats.org/officeDocument/2006/relationships/image" Target="../media/image26.png"/><Relationship Id="rId5" Type="http://schemas.openxmlformats.org/officeDocument/2006/relationships/image" Target="../media/image27.png"/><Relationship Id="rId1" Type="http://schemas.openxmlformats.org/officeDocument/2006/relationships/slideLayout" Target="../slideLayouts/slideLayout7.xml"/><Relationship Id="rId2" Type="http://schemas.openxmlformats.org/officeDocument/2006/relationships/hyperlink" Target="http://www.ipcc.ch/publications_and_data/ar4/wg1/en/ch3s3-4-2-1.html"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 Id="rId3" Type="http://schemas.openxmlformats.org/officeDocument/2006/relationships/hyperlink" Target="https://scripps.ucsd.edu/programs/keelingcurve/"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png"/><Relationship Id="rId3" Type="http://schemas.openxmlformats.org/officeDocument/2006/relationships/hyperlink" Target="https://www.nasa.gov/topics/earth/features/airs-20081009.html"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www.esrl.noaa.gov/gmd/outreach/isotopes/c13tellsus.html" TargetMode="External"/><Relationship Id="rId4" Type="http://schemas.openxmlformats.org/officeDocument/2006/relationships/image" Target="../media/image32.png"/><Relationship Id="rId5" Type="http://schemas.openxmlformats.org/officeDocument/2006/relationships/hyperlink" Target="http://www.skepticalscience.com/print.php?r=384" TargetMode="External"/><Relationship Id="rId6" Type="http://schemas.openxmlformats.org/officeDocument/2006/relationships/hyperlink" Target="http://archiv.ub.uni-heidelberg.de/volltextserver/6862/" TargetMode="External"/><Relationship Id="rId1" Type="http://schemas.openxmlformats.org/officeDocument/2006/relationships/slideLayout" Target="../slideLayouts/slideLayout7.xml"/><Relationship Id="rId2"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png"/><Relationship Id="rId3" Type="http://schemas.openxmlformats.org/officeDocument/2006/relationships/hyperlink" Target="http://pubs.usgs.gov/of/1997/of97-262/of97-262.html"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ipcc.ch/report/ar5/syr/"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hyperlink" Target="https://www.ncdc.noaa.gov/data-access/paleoclimatology-data/datasets/ice-core" TargetMode="External"/><Relationship Id="rId4" Type="http://schemas.openxmlformats.org/officeDocument/2006/relationships/hyperlink" Target="https://www2.usgs.gov/core_science_systems/access/summer_2012/article-7.html" TargetMode="External"/><Relationship Id="rId5" Type="http://schemas.openxmlformats.org/officeDocument/2006/relationships/image" Target="../media/image36.png"/><Relationship Id="rId6" Type="http://schemas.openxmlformats.org/officeDocument/2006/relationships/hyperlink" Target="https://www.ncdc.noaa.gov/paleo/globalwarming/proxydata.html" TargetMode="External"/><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hyperlink" Target="https://www2.usgs.gov/climate_landuse/clu_rd/paleoclimate/archives.asp" TargetMode="External"/><Relationship Id="rId1" Type="http://schemas.openxmlformats.org/officeDocument/2006/relationships/slideLayout" Target="../slideLayouts/slideLayout7.xml"/><Relationship Id="rId2" Type="http://schemas.openxmlformats.org/officeDocument/2006/relationships/image" Target="../media/image3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 Id="rId3" Type="http://schemas.openxmlformats.org/officeDocument/2006/relationships/hyperlink" Target="http://www.whrc.org/resources/online_publications/warming_earth/scientific_evidence.htm"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 Id="rId3" Type="http://schemas.openxmlformats.org/officeDocument/2006/relationships/hyperlink" Target="http://equake.geos.vt.edu/acourses/3114/global_warming/"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 Id="rId3" Type="http://schemas.openxmlformats.org/officeDocument/2006/relationships/hyperlink" Target="http://www.aip.org/history/climate/xmillenia.htm"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www.gfdl.noaa.gov/cms-filesystem-action/model_development/climate_modeling.pdf" TargetMode="External"/><Relationship Id="rId4" Type="http://schemas.openxmlformats.org/officeDocument/2006/relationships/hyperlink" Target="http://www.bloomberg.com/graphics/2015-whats-warming-the-world/" TargetMode="External"/><Relationship Id="rId5" Type="http://schemas.openxmlformats.org/officeDocument/2006/relationships/hyperlink" Target="http://en.wikipedia.org/wiki/General_Circulation_Model" TargetMode="External"/><Relationship Id="rId1" Type="http://schemas.openxmlformats.org/officeDocument/2006/relationships/slideLayout" Target="../slideLayouts/slideLayout7.xml"/><Relationship Id="rId2" Type="http://schemas.openxmlformats.org/officeDocument/2006/relationships/image" Target="../media/image4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newsledge.com/nasa-drone-hits-big-first-hurricane-hunting/" TargetMode="External"/><Relationship Id="rId3" Type="http://schemas.openxmlformats.org/officeDocument/2006/relationships/image" Target="../media/image4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4.png"/><Relationship Id="rId3" Type="http://schemas.openxmlformats.org/officeDocument/2006/relationships/hyperlink" Target="http://www.grida.no/publications/other/ipcc_tar/?src=/climate/ipcc_tar/wg1/figspm-4.htm"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youtube.com/watch?v=EVDK6Mi_tKg" TargetMode="External"/><Relationship Id="rId4" Type="http://schemas.openxmlformats.org/officeDocument/2006/relationships/hyperlink" Target="http://www.youtube.com/watch?v=3v9aRQpumPA" TargetMode="External"/><Relationship Id="rId5" Type="http://schemas.openxmlformats.org/officeDocument/2006/relationships/hyperlink" Target="http://www.gfdl.noaa.gov/global-modeling-of-tropical-cyclone-activity" TargetMode="External"/><Relationship Id="rId6" Type="http://schemas.openxmlformats.org/officeDocument/2006/relationships/hyperlink" Target="http://www.youtube.com/watch?v=qh011eAYjAA" TargetMode="External"/><Relationship Id="rId7" Type="http://schemas.openxmlformats.org/officeDocument/2006/relationships/hyperlink" Target="http://www.youtube.com/watch?v=Cxsg7uvVSBE" TargetMode="External"/><Relationship Id="rId1" Type="http://schemas.openxmlformats.org/officeDocument/2006/relationships/slideLayout" Target="../slideLayouts/slideLayout7.xml"/><Relationship Id="rId2" Type="http://schemas.openxmlformats.org/officeDocument/2006/relationships/hyperlink" Target="http://www.youtube.com/watch?v=eZ5yCCc3K14"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png"/><Relationship Id="rId3" Type="http://schemas.openxmlformats.org/officeDocument/2006/relationships/hyperlink" Target="https://www.ncdc.noaa.gov/indicators/"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6.png"/><Relationship Id="rId3" Type="http://schemas.openxmlformats.org/officeDocument/2006/relationships/hyperlink" Target="http://www.eea.europa.eu/data-and-maps/indicators/greenland-ice-sheet/greenland-ice-sheet-assessment-published"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nasa.gov/feature/goddard/nasa-study-mass-gains-of-antarctic-ice-sheet-greater-than-losses" TargetMode="External"/><Relationship Id="rId3" Type="http://schemas.openxmlformats.org/officeDocument/2006/relationships/image" Target="../media/image4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8.png"/><Relationship Id="rId3" Type="http://schemas.openxmlformats.org/officeDocument/2006/relationships/hyperlink" Target="https://www.ncdc.noaa.gov/indicators/"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9.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0.jpeg"/><Relationship Id="rId3" Type="http://schemas.openxmlformats.org/officeDocument/2006/relationships/hyperlink" Target="http://earthobservatory.nasa.gov/Newsroom/NewImages/Images/ayles_tmo_2005225.jpg"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1.png"/><Relationship Id="rId3" Type="http://schemas.openxmlformats.org/officeDocument/2006/relationships/hyperlink" Target="https://commons.wikimedia.org/wiki/File:World_population_density_1994_-_with_equator.png"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pubs.usgs.gov/of/2010/1146/" TargetMode="External"/><Relationship Id="rId4" Type="http://schemas.openxmlformats.org/officeDocument/2006/relationships/hyperlink" Target="https://pubs.er.usgs.gov/publication/2000794" TargetMode="External"/><Relationship Id="rId1" Type="http://schemas.openxmlformats.org/officeDocument/2006/relationships/slideLayout" Target="../slideLayouts/slideLayout7.xml"/><Relationship Id="rId2" Type="http://schemas.openxmlformats.org/officeDocument/2006/relationships/image" Target="../media/image5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3.png"/><Relationship Id="rId3" Type="http://schemas.openxmlformats.org/officeDocument/2006/relationships/hyperlink" Target="https://www.nasa.gov/feature/jpl/new-study-maps-rate-of-new-orleans-sinking"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pmel.noaa.gov/co2/file/Ocean+Acidification+Illustration" TargetMode="External"/><Relationship Id="rId3" Type="http://schemas.openxmlformats.org/officeDocument/2006/relationships/image" Target="../media/image5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pmel.noaa.gov/co2/file/Ocean+Acidification+Illustration" TargetMode="External"/><Relationship Id="rId3" Type="http://schemas.openxmlformats.org/officeDocument/2006/relationships/image" Target="../media/image55.png"/></Relationships>
</file>

<file path=ppt/slides/_rels/slide54.xml.rels><?xml version="1.0" encoding="UTF-8" standalone="yes"?>
<Relationships xmlns="http://schemas.openxmlformats.org/package/2006/relationships"><Relationship Id="rId3" Type="http://schemas.openxmlformats.org/officeDocument/2006/relationships/hyperlink" Target="https://profile.usgs.gov/myscience/upload_folder/ci2012Feb22164000441212010GL043472.pdf" TargetMode="External"/><Relationship Id="rId4" Type="http://schemas.openxmlformats.org/officeDocument/2006/relationships/image" Target="../media/image56.png"/><Relationship Id="rId5" Type="http://schemas.openxmlformats.org/officeDocument/2006/relationships/hyperlink" Target="http://profile.usgs.gov/pbarnard" TargetMode="External"/><Relationship Id="rId1" Type="http://schemas.openxmlformats.org/officeDocument/2006/relationships/slideLayout" Target="../slideLayouts/slideLayout7.xml"/><Relationship Id="rId2" Type="http://schemas.openxmlformats.org/officeDocument/2006/relationships/hyperlink" Target="http://www.abc.net.au/science/articles/2008/04/22/2224118.htm"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www.noaanews.noaa.gov/stories2008/20080619_climatereport.html" TargetMode="External"/><Relationship Id="rId4" Type="http://schemas.openxmlformats.org/officeDocument/2006/relationships/image" Target="../media/image58.png"/><Relationship Id="rId5" Type="http://schemas.openxmlformats.org/officeDocument/2006/relationships/hyperlink" Target="http://www.c2es.org/publications/extreme-weather-and-climate-change%23endnote39" TargetMode="External"/><Relationship Id="rId1" Type="http://schemas.openxmlformats.org/officeDocument/2006/relationships/slideLayout" Target="../slideLayouts/slideLayout7.xml"/><Relationship Id="rId2" Type="http://schemas.openxmlformats.org/officeDocument/2006/relationships/image" Target="../media/image5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ncdc.noaa.gov/sotc/global/201602" TargetMode="External"/><Relationship Id="rId3" Type="http://schemas.openxmlformats.org/officeDocument/2006/relationships/image" Target="../media/image5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0.png"/><Relationship Id="rId3" Type="http://schemas.openxmlformats.org/officeDocument/2006/relationships/hyperlink" Target="http://www.noaanews.noaa.gov/stories2011/images/billion%20dollar%20graph%20Nov%202011.jpg"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earthquake.usgs.gov/monitoring/helicorders/examples/GeyserPeakWindstorm.php" TargetMode="External"/><Relationship Id="rId3" Type="http://schemas.openxmlformats.org/officeDocument/2006/relationships/image" Target="../media/image6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gfdl.noaa.gov/global-warming-and-hurricanes/"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3.png"/><Relationship Id="rId3" Type="http://schemas.openxmlformats.org/officeDocument/2006/relationships/hyperlink" Target="https://www.gfdl.noaa.gov/global-warming-and-hurricanes/"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nae.edu/Publications/Bridge/TheVertiginousMarchofTechnology/EarthSystemsEngineeringTheWorldAsHumanArtifact.aspx" TargetMode="External"/><Relationship Id="rId3"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20301"/>
            <a:ext cx="9144000" cy="6740307"/>
          </a:xfrm>
          <a:prstGeom prst="rect">
            <a:avLst/>
          </a:prstGeom>
          <a:noFill/>
        </p:spPr>
        <p:txBody>
          <a:bodyPr wrap="square" rtlCol="0">
            <a:spAutoFit/>
          </a:bodyPr>
          <a:lstStyle/>
          <a:p>
            <a:pPr algn="ctr"/>
            <a:r>
              <a:rPr lang="en-US" sz="3600" b="1" i="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innerShdw blurRad="63500" dist="50800" dir="13500000">
                    <a:prstClr val="black">
                      <a:alpha val="50000"/>
                    </a:prstClr>
                  </a:innerShdw>
                </a:effectLst>
                <a:latin typeface="Arial"/>
                <a:cs typeface="Arial"/>
              </a:rPr>
              <a:t>Global Climate Change Science</a:t>
            </a:r>
          </a:p>
          <a:p>
            <a:pPr algn="ctr"/>
            <a:endParaRPr lang="en-US" sz="2800" b="1" dirty="0">
              <a:latin typeface="Arial"/>
              <a:cs typeface="Arial"/>
            </a:endParaRPr>
          </a:p>
          <a:p>
            <a:pPr algn="ctr"/>
            <a:endParaRPr lang="en-US" sz="2800" b="1" dirty="0">
              <a:latin typeface="Arial"/>
              <a:cs typeface="Arial"/>
            </a:endParaRPr>
          </a:p>
          <a:p>
            <a:pPr algn="ctr"/>
            <a:endParaRPr lang="en-US" sz="2800" b="1" dirty="0" smtClean="0">
              <a:latin typeface="Arial"/>
              <a:cs typeface="Arial"/>
            </a:endParaRPr>
          </a:p>
          <a:p>
            <a:pPr algn="ctr"/>
            <a:endParaRPr lang="en-US" sz="2800" b="1" dirty="0">
              <a:latin typeface="Arial"/>
              <a:cs typeface="Arial"/>
            </a:endParaRPr>
          </a:p>
          <a:p>
            <a:pPr algn="ctr"/>
            <a:endParaRPr lang="en-US" sz="2800" b="1" dirty="0" smtClean="0">
              <a:latin typeface="Arial"/>
              <a:cs typeface="Arial"/>
            </a:endParaRPr>
          </a:p>
          <a:p>
            <a:pPr algn="ctr"/>
            <a:endParaRPr lang="en-US" sz="2800" b="1" dirty="0" smtClean="0">
              <a:latin typeface="Arial"/>
              <a:cs typeface="Arial"/>
            </a:endParaRPr>
          </a:p>
          <a:p>
            <a:endParaRPr lang="en-US" sz="2800" dirty="0">
              <a:latin typeface="Arial"/>
              <a:cs typeface="Arial"/>
            </a:endParaRPr>
          </a:p>
          <a:p>
            <a:pPr algn="ctr"/>
            <a:r>
              <a:rPr lang="en-US" sz="2000" i="1" dirty="0" smtClean="0">
                <a:latin typeface="Arial"/>
                <a:cs typeface="Arial"/>
              </a:rPr>
              <a:t>Glacial deposits and sand dunes in Nebraska –&gt; locally climate changes significantly. Global correlation of events indicates global climate changes significantly – e.g. Ice Ages. Climate change history is in the geologic record. </a:t>
            </a:r>
          </a:p>
          <a:p>
            <a:endParaRPr lang="en-US" sz="2800" dirty="0">
              <a:latin typeface="Arial"/>
              <a:cs typeface="Arial"/>
            </a:endParaRPr>
          </a:p>
          <a:p>
            <a:pPr algn="ctr"/>
            <a:r>
              <a:rPr lang="en-US" sz="2800" dirty="0" smtClean="0">
                <a:latin typeface="Arial"/>
                <a:cs typeface="Arial"/>
              </a:rPr>
              <a:t>Is the earth’s climate warming recently?</a:t>
            </a:r>
          </a:p>
          <a:p>
            <a:pPr algn="ctr"/>
            <a:r>
              <a:rPr lang="en-US" sz="2800" dirty="0" smtClean="0">
                <a:latin typeface="Arial"/>
                <a:cs typeface="Arial"/>
              </a:rPr>
              <a:t>What drives global climate change in general?</a:t>
            </a:r>
          </a:p>
          <a:p>
            <a:pPr algn="ctr"/>
            <a:r>
              <a:rPr lang="en-US" sz="2800" dirty="0" smtClean="0">
                <a:latin typeface="Arial"/>
                <a:cs typeface="Arial"/>
              </a:rPr>
              <a:t>What is causing change in the last 200 years?</a:t>
            </a:r>
          </a:p>
          <a:p>
            <a:pPr algn="ctr"/>
            <a:r>
              <a:rPr lang="en-US" sz="2800" dirty="0" smtClean="0">
                <a:latin typeface="Arial"/>
                <a:cs typeface="Arial"/>
              </a:rPr>
              <a:t>How will surface system behavior likely change? </a:t>
            </a:r>
          </a:p>
        </p:txBody>
      </p:sp>
      <p:pic>
        <p:nvPicPr>
          <p:cNvPr id="3" name="Picture 2"/>
          <p:cNvPicPr>
            <a:picLocks noChangeAspect="1"/>
          </p:cNvPicPr>
          <p:nvPr/>
        </p:nvPicPr>
        <p:blipFill>
          <a:blip r:embed="rId2"/>
          <a:stretch>
            <a:fillRect/>
          </a:stretch>
        </p:blipFill>
        <p:spPr>
          <a:xfrm>
            <a:off x="1389337" y="980208"/>
            <a:ext cx="6596549" cy="2467109"/>
          </a:xfrm>
          <a:prstGeom prst="rect">
            <a:avLst/>
          </a:prstGeom>
        </p:spPr>
      </p:pic>
    </p:spTree>
    <p:extLst>
      <p:ext uri="{BB962C8B-B14F-4D97-AF65-F5344CB8AC3E}">
        <p14:creationId xmlns:p14="http://schemas.microsoft.com/office/powerpoint/2010/main" val="3488017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4"/>
          <p:cNvSpPr>
            <a:spLocks noChangeArrowheads="1"/>
          </p:cNvSpPr>
          <p:nvPr/>
        </p:nvSpPr>
        <p:spPr bwMode="auto">
          <a:xfrm>
            <a:off x="381000" y="219449"/>
            <a:ext cx="8458200" cy="6370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en-US" sz="2400" b="1" dirty="0">
                <a:solidFill>
                  <a:srgbClr val="000000"/>
                </a:solidFill>
                <a:latin typeface="Charcoal" charset="0"/>
              </a:rPr>
              <a:t>Direct measures of change in surface temperatures.</a:t>
            </a:r>
          </a:p>
          <a:p>
            <a:pPr algn="ctr" eaLnBrk="0" hangingPunct="0"/>
            <a:endParaRPr lang="en-US" sz="2400" b="1" dirty="0">
              <a:solidFill>
                <a:srgbClr val="000000"/>
              </a:solidFill>
              <a:latin typeface="Charcoal" charset="0"/>
            </a:endParaRPr>
          </a:p>
          <a:p>
            <a:pPr eaLnBrk="0" hangingPunct="0"/>
            <a:r>
              <a:rPr lang="en-US" sz="2400" dirty="0">
                <a:solidFill>
                  <a:srgbClr val="000000"/>
                </a:solidFill>
                <a:latin typeface="Charcoal" charset="0"/>
              </a:rPr>
              <a:t>4 main databases to work with:</a:t>
            </a:r>
          </a:p>
          <a:p>
            <a:pPr eaLnBrk="0" hangingPunct="0"/>
            <a:r>
              <a:rPr lang="en-US" sz="2400" dirty="0">
                <a:solidFill>
                  <a:srgbClr val="000000"/>
                </a:solidFill>
                <a:latin typeface="Charcoal" charset="0"/>
              </a:rPr>
              <a:t>- Global averaging of terrestrial surface Temperatures.</a:t>
            </a:r>
          </a:p>
          <a:p>
            <a:pPr eaLnBrk="0" hangingPunct="0"/>
            <a:r>
              <a:rPr lang="en-US" sz="2400" dirty="0">
                <a:solidFill>
                  <a:srgbClr val="000000"/>
                </a:solidFill>
                <a:latin typeface="Charcoal" charset="0"/>
              </a:rPr>
              <a:t>- Global averaging of seawater Temperatures.</a:t>
            </a:r>
          </a:p>
          <a:p>
            <a:pPr eaLnBrk="0" hangingPunct="0"/>
            <a:r>
              <a:rPr lang="en-US" sz="2400" dirty="0">
                <a:solidFill>
                  <a:srgbClr val="000000"/>
                </a:solidFill>
                <a:latin typeface="Charcoal" charset="0"/>
              </a:rPr>
              <a:t>- Satellite data of upper atmospheric Temperatures.</a:t>
            </a:r>
          </a:p>
          <a:p>
            <a:pPr eaLnBrk="0" hangingPunct="0"/>
            <a:r>
              <a:rPr lang="en-US" sz="2400" dirty="0">
                <a:solidFill>
                  <a:srgbClr val="000000"/>
                </a:solidFill>
                <a:latin typeface="Charcoal" charset="0"/>
              </a:rPr>
              <a:t>- Temperatures in the ground (shallow geothermal gradients).</a:t>
            </a:r>
          </a:p>
          <a:p>
            <a:pPr eaLnBrk="0" hangingPunct="0"/>
            <a:endParaRPr lang="en-US" sz="2400" dirty="0">
              <a:solidFill>
                <a:srgbClr val="000000"/>
              </a:solidFill>
              <a:latin typeface="Charcoal" charset="0"/>
            </a:endParaRPr>
          </a:p>
          <a:p>
            <a:pPr eaLnBrk="0" hangingPunct="0"/>
            <a:r>
              <a:rPr lang="en-US" sz="2400" b="1" dirty="0">
                <a:solidFill>
                  <a:srgbClr val="000000"/>
                </a:solidFill>
                <a:latin typeface="Charcoal" charset="0"/>
              </a:rPr>
              <a:t>Summary of results of a large amount of research:</a:t>
            </a:r>
            <a:r>
              <a:rPr lang="en-US" sz="2400" dirty="0">
                <a:solidFill>
                  <a:srgbClr val="000000"/>
                </a:solidFill>
                <a:latin typeface="Charcoal" charset="0"/>
              </a:rPr>
              <a:t> </a:t>
            </a:r>
          </a:p>
          <a:p>
            <a:pPr eaLnBrk="0" hangingPunct="0"/>
            <a:r>
              <a:rPr lang="en-US" sz="2400" dirty="0">
                <a:solidFill>
                  <a:srgbClr val="000000"/>
                </a:solidFill>
                <a:latin typeface="Charcoal" charset="0"/>
              </a:rPr>
              <a:t>   </a:t>
            </a:r>
          </a:p>
          <a:p>
            <a:pPr eaLnBrk="0" hangingPunct="0"/>
            <a:r>
              <a:rPr lang="en-US" sz="2400" dirty="0">
                <a:solidFill>
                  <a:srgbClr val="000000"/>
                </a:solidFill>
                <a:latin typeface="Charcoal" charset="0"/>
              </a:rPr>
              <a:t>- Strong consensus that earth has warmed .3 to .5 degrees Celsius on average in last century.</a:t>
            </a:r>
          </a:p>
          <a:p>
            <a:pPr eaLnBrk="0" hangingPunct="0"/>
            <a:r>
              <a:rPr lang="en-US" sz="2400" dirty="0">
                <a:solidFill>
                  <a:srgbClr val="000000"/>
                </a:solidFill>
                <a:latin typeface="Charcoal" charset="0"/>
              </a:rPr>
              <a:t>- The effects are much more marked in polar regions than equatorial.</a:t>
            </a:r>
          </a:p>
          <a:p>
            <a:pPr eaLnBrk="0" hangingPunct="0"/>
            <a:r>
              <a:rPr lang="en-US" sz="2400" dirty="0">
                <a:solidFill>
                  <a:srgbClr val="000000"/>
                </a:solidFill>
                <a:latin typeface="Charcoal" charset="0"/>
              </a:rPr>
              <a:t>- The effects differ regionally - one place may cool, while the globe on average warms!</a:t>
            </a:r>
          </a:p>
          <a:p>
            <a:pPr eaLnBrk="0" hangingPunct="0"/>
            <a:r>
              <a:rPr lang="en-US" sz="2400" dirty="0" smtClean="0">
                <a:solidFill>
                  <a:srgbClr val="000000"/>
                </a:solidFill>
                <a:latin typeface="Charcoal" charset="0"/>
              </a:rPr>
              <a:t>- The effects on biologic systems are already being seen. </a:t>
            </a:r>
            <a:endParaRPr lang="en-US" sz="2400" dirty="0">
              <a:solidFill>
                <a:srgbClr val="000000"/>
              </a:solidFill>
              <a:latin typeface="Charcoal" charset="0"/>
            </a:endParaRPr>
          </a:p>
        </p:txBody>
      </p:sp>
    </p:spTree>
    <p:extLst>
      <p:ext uri="{BB962C8B-B14F-4D97-AF65-F5344CB8AC3E}">
        <p14:creationId xmlns:p14="http://schemas.microsoft.com/office/powerpoint/2010/main" val="4006158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01550" y="5331589"/>
            <a:ext cx="5687790" cy="369332"/>
          </a:xfrm>
          <a:prstGeom prst="rect">
            <a:avLst/>
          </a:prstGeom>
        </p:spPr>
        <p:txBody>
          <a:bodyPr wrap="square">
            <a:spAutoFit/>
          </a:bodyPr>
          <a:lstStyle/>
          <a:p>
            <a:r>
              <a:rPr lang="en-US" dirty="0"/>
              <a:t>https://</a:t>
            </a:r>
            <a:r>
              <a:rPr lang="en-US" dirty="0" err="1"/>
              <a:t>www.ncdc.noaa.gov</a:t>
            </a:r>
            <a:r>
              <a:rPr lang="en-US" dirty="0"/>
              <a:t>/</a:t>
            </a:r>
            <a:r>
              <a:rPr lang="en-US" dirty="0" err="1"/>
              <a:t>sotc</a:t>
            </a:r>
            <a:r>
              <a:rPr lang="en-US" dirty="0"/>
              <a:t>/global/2010/13</a:t>
            </a:r>
          </a:p>
        </p:txBody>
      </p:sp>
      <p:pic>
        <p:nvPicPr>
          <p:cNvPr id="4" name="Picture 3"/>
          <p:cNvPicPr>
            <a:picLocks noChangeAspect="1"/>
          </p:cNvPicPr>
          <p:nvPr/>
        </p:nvPicPr>
        <p:blipFill>
          <a:blip r:embed="rId2"/>
          <a:stretch>
            <a:fillRect/>
          </a:stretch>
        </p:blipFill>
        <p:spPr>
          <a:xfrm>
            <a:off x="0" y="579966"/>
            <a:ext cx="9144000" cy="4732713"/>
          </a:xfrm>
          <a:prstGeom prst="rect">
            <a:avLst/>
          </a:prstGeom>
        </p:spPr>
      </p:pic>
      <p:cxnSp>
        <p:nvCxnSpPr>
          <p:cNvPr id="6" name="Straight Arrow Connector 5"/>
          <p:cNvCxnSpPr/>
          <p:nvPr/>
        </p:nvCxnSpPr>
        <p:spPr>
          <a:xfrm flipV="1">
            <a:off x="3454400" y="2878667"/>
            <a:ext cx="1574800" cy="30310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1744133" y="5935471"/>
            <a:ext cx="3285067" cy="369332"/>
          </a:xfrm>
          <a:prstGeom prst="rect">
            <a:avLst/>
          </a:prstGeom>
          <a:noFill/>
        </p:spPr>
        <p:txBody>
          <a:bodyPr wrap="square" rtlCol="0">
            <a:spAutoFit/>
          </a:bodyPr>
          <a:lstStyle/>
          <a:p>
            <a:r>
              <a:rPr lang="en-US" b="1" dirty="0" smtClean="0"/>
              <a:t>Note earlier plateau.</a:t>
            </a:r>
            <a:endParaRPr lang="en-US" b="1" dirty="0"/>
          </a:p>
        </p:txBody>
      </p:sp>
      <p:cxnSp>
        <p:nvCxnSpPr>
          <p:cNvPr id="9" name="Straight Arrow Connector 8"/>
          <p:cNvCxnSpPr/>
          <p:nvPr/>
        </p:nvCxnSpPr>
        <p:spPr>
          <a:xfrm flipV="1">
            <a:off x="7731058" y="1693333"/>
            <a:ext cx="566275" cy="42164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876121" y="5961209"/>
            <a:ext cx="3031067" cy="369332"/>
          </a:xfrm>
          <a:prstGeom prst="rect">
            <a:avLst/>
          </a:prstGeom>
          <a:noFill/>
        </p:spPr>
        <p:txBody>
          <a:bodyPr wrap="square" rtlCol="0">
            <a:spAutoFit/>
          </a:bodyPr>
          <a:lstStyle/>
          <a:p>
            <a:r>
              <a:rPr lang="en-US" b="1" dirty="0" smtClean="0">
                <a:latin typeface="Arial"/>
                <a:cs typeface="Arial"/>
              </a:rPr>
              <a:t>Note recent plateau. </a:t>
            </a:r>
            <a:endParaRPr lang="en-US" b="1" dirty="0">
              <a:latin typeface="Arial"/>
              <a:cs typeface="Arial"/>
            </a:endParaRPr>
          </a:p>
        </p:txBody>
      </p:sp>
    </p:spTree>
    <p:extLst>
      <p:ext uri="{BB962C8B-B14F-4D97-AF65-F5344CB8AC3E}">
        <p14:creationId xmlns:p14="http://schemas.microsoft.com/office/powerpoint/2010/main" val="346631600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90765"/>
            <a:ext cx="9144000" cy="5904797"/>
          </a:xfrm>
          <a:prstGeom prst="rect">
            <a:avLst/>
          </a:prstGeom>
        </p:spPr>
      </p:pic>
      <p:sp>
        <p:nvSpPr>
          <p:cNvPr id="3" name="TextBox 2"/>
          <p:cNvSpPr txBox="1"/>
          <p:nvPr/>
        </p:nvSpPr>
        <p:spPr>
          <a:xfrm>
            <a:off x="418649" y="6238669"/>
            <a:ext cx="8470673" cy="646331"/>
          </a:xfrm>
          <a:prstGeom prst="rect">
            <a:avLst/>
          </a:prstGeom>
          <a:noFill/>
        </p:spPr>
        <p:txBody>
          <a:bodyPr wrap="square" rtlCol="0">
            <a:spAutoFit/>
          </a:bodyPr>
          <a:lstStyle/>
          <a:p>
            <a:pPr algn="ctr"/>
            <a:r>
              <a:rPr lang="en-US" dirty="0" smtClean="0"/>
              <a:t>Data for June 2016.  Information source: NOAA </a:t>
            </a:r>
            <a:r>
              <a:rPr lang="en-US" dirty="0"/>
              <a:t>- </a:t>
            </a:r>
            <a:r>
              <a:rPr lang="en-US" dirty="0">
                <a:hlinkClick r:id="rId3"/>
              </a:rPr>
              <a:t>https://www.ncdc.noaa.gov/sotc/global/</a:t>
            </a:r>
            <a:r>
              <a:rPr lang="en-US" dirty="0" smtClean="0">
                <a:hlinkClick r:id="rId3"/>
              </a:rPr>
              <a:t>201606</a:t>
            </a:r>
            <a:r>
              <a:rPr lang="en-US" dirty="0" smtClean="0"/>
              <a:t> </a:t>
            </a:r>
            <a:endParaRPr lang="en-US" dirty="0"/>
          </a:p>
        </p:txBody>
      </p:sp>
    </p:spTree>
    <p:extLst>
      <p:ext uri="{BB962C8B-B14F-4D97-AF65-F5344CB8AC3E}">
        <p14:creationId xmlns:p14="http://schemas.microsoft.com/office/powerpoint/2010/main" val="2825058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95300" y="389467"/>
            <a:ext cx="8153400" cy="5118100"/>
          </a:xfrm>
          <a:prstGeom prst="rect">
            <a:avLst/>
          </a:prstGeom>
        </p:spPr>
      </p:pic>
      <p:sp>
        <p:nvSpPr>
          <p:cNvPr id="3" name="TextBox 2"/>
          <p:cNvSpPr txBox="1"/>
          <p:nvPr/>
        </p:nvSpPr>
        <p:spPr>
          <a:xfrm>
            <a:off x="0" y="5541434"/>
            <a:ext cx="9144000" cy="1200329"/>
          </a:xfrm>
          <a:prstGeom prst="rect">
            <a:avLst/>
          </a:prstGeom>
          <a:noFill/>
        </p:spPr>
        <p:txBody>
          <a:bodyPr wrap="square" rtlCol="0">
            <a:spAutoFit/>
          </a:bodyPr>
          <a:lstStyle/>
          <a:p>
            <a:r>
              <a:rPr lang="en-US" dirty="0" smtClean="0"/>
              <a:t>Temperature anomaly map using the average from 1951-1980 as a baseline, and for the month of October in 2012. You can make your own maps for different baselines and periods using </a:t>
            </a:r>
            <a:r>
              <a:rPr lang="en-US" dirty="0"/>
              <a:t>the website - </a:t>
            </a:r>
            <a:r>
              <a:rPr lang="en-US" dirty="0">
                <a:hlinkClick r:id="rId3"/>
              </a:rPr>
              <a:t>http://data.giss.nasa.gov/gistemp/maps</a:t>
            </a:r>
            <a:r>
              <a:rPr lang="en-US" dirty="0" smtClean="0">
                <a:hlinkClick r:id="rId3"/>
              </a:rPr>
              <a:t>/</a:t>
            </a:r>
            <a:r>
              <a:rPr lang="en-US" dirty="0" smtClean="0"/>
              <a:t>  . Note the hotter anomalies in the Arctic, which is a persistent result for different baselines and time periods. </a:t>
            </a:r>
            <a:endParaRPr lang="en-US" dirty="0"/>
          </a:p>
        </p:txBody>
      </p:sp>
    </p:spTree>
    <p:extLst>
      <p:ext uri="{BB962C8B-B14F-4D97-AF65-F5344CB8AC3E}">
        <p14:creationId xmlns:p14="http://schemas.microsoft.com/office/powerpoint/2010/main" val="346159492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Picture 5" descr="Monthly Temperature Records">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29939"/>
            <a:ext cx="5962650" cy="5056188"/>
          </a:xfrm>
          <a:prstGeom prst="rect">
            <a:avLst/>
          </a:prstGeom>
          <a:noFill/>
          <a:extLst>
            <a:ext uri="{909E8E84-426E-40dd-AFC4-6F175D3DCCD1}">
              <a14:hiddenFill xmlns:a14="http://schemas.microsoft.com/office/drawing/2010/main">
                <a:solidFill>
                  <a:srgbClr val="FFFFFF"/>
                </a:solidFill>
              </a14:hiddenFill>
            </a:ext>
          </a:extLst>
        </p:spPr>
      </p:pic>
      <p:sp>
        <p:nvSpPr>
          <p:cNvPr id="34822" name="Text Box 6"/>
          <p:cNvSpPr txBox="1">
            <a:spLocks noChangeArrowheads="1"/>
          </p:cNvSpPr>
          <p:nvPr/>
        </p:nvSpPr>
        <p:spPr bwMode="auto">
          <a:xfrm>
            <a:off x="0" y="5141119"/>
            <a:ext cx="9014579"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r>
              <a:rPr lang="en-US" b="1" dirty="0">
                <a:latin typeface="Arial"/>
                <a:cs typeface="Arial"/>
              </a:rPr>
              <a:t>Another way to look at it. What are the chances?  </a:t>
            </a:r>
            <a:r>
              <a:rPr lang="en-US" b="1" dirty="0" err="1">
                <a:latin typeface="Arial"/>
                <a:cs typeface="Arial"/>
              </a:rPr>
              <a:t>Source:http</a:t>
            </a:r>
            <a:r>
              <a:rPr lang="en-US" b="1" dirty="0">
                <a:latin typeface="Arial"/>
                <a:cs typeface="Arial"/>
              </a:rPr>
              <a:t>://</a:t>
            </a:r>
            <a:r>
              <a:rPr lang="en-US" b="1" dirty="0" err="1">
                <a:latin typeface="Arial"/>
                <a:cs typeface="Arial"/>
              </a:rPr>
              <a:t>www.whrc.org</a:t>
            </a:r>
            <a:r>
              <a:rPr lang="en-US" b="1" dirty="0">
                <a:latin typeface="Arial"/>
                <a:cs typeface="Arial"/>
              </a:rPr>
              <a:t>/resources/</a:t>
            </a:r>
            <a:r>
              <a:rPr lang="en-US" b="1" dirty="0" err="1">
                <a:latin typeface="Arial"/>
                <a:cs typeface="Arial"/>
              </a:rPr>
              <a:t>online_publications</a:t>
            </a:r>
            <a:r>
              <a:rPr lang="en-US" b="1" dirty="0">
                <a:latin typeface="Arial"/>
                <a:cs typeface="Arial"/>
              </a:rPr>
              <a:t>/</a:t>
            </a:r>
            <a:r>
              <a:rPr lang="en-US" b="1" dirty="0" err="1">
                <a:latin typeface="Arial"/>
                <a:cs typeface="Arial"/>
              </a:rPr>
              <a:t>warming_earth</a:t>
            </a:r>
            <a:r>
              <a:rPr lang="en-US" b="1" dirty="0">
                <a:latin typeface="Arial"/>
                <a:cs typeface="Arial"/>
              </a:rPr>
              <a:t>/</a:t>
            </a:r>
            <a:r>
              <a:rPr lang="en-US" b="1" dirty="0" err="1" smtClean="0">
                <a:latin typeface="Arial"/>
                <a:cs typeface="Arial"/>
              </a:rPr>
              <a:t>scientific_evidence.htm</a:t>
            </a:r>
            <a:r>
              <a:rPr lang="en-US" b="1" dirty="0" smtClean="0">
                <a:latin typeface="Arial"/>
                <a:cs typeface="Arial"/>
              </a:rPr>
              <a:t> </a:t>
            </a:r>
          </a:p>
          <a:p>
            <a:pPr algn="ctr"/>
            <a:endParaRPr lang="en-US" b="1" dirty="0">
              <a:latin typeface="Arial"/>
              <a:cs typeface="Arial"/>
            </a:endParaRPr>
          </a:p>
          <a:p>
            <a:pPr algn="ctr"/>
            <a:r>
              <a:rPr lang="en-US" b="1" dirty="0" smtClean="0">
                <a:latin typeface="Arial"/>
                <a:cs typeface="Arial"/>
              </a:rPr>
              <a:t>YouTube animation of spatial distribution of T </a:t>
            </a:r>
            <a:r>
              <a:rPr lang="en-US" b="1" dirty="0">
                <a:latin typeface="Arial"/>
                <a:cs typeface="Arial"/>
              </a:rPr>
              <a:t>changes since 1880 - </a:t>
            </a:r>
            <a:r>
              <a:rPr lang="en-US" b="1" dirty="0">
                <a:latin typeface="Arial"/>
                <a:cs typeface="Arial"/>
                <a:hlinkClick r:id="rId4"/>
              </a:rPr>
              <a:t>http://www.youtube.com/watch?v=</a:t>
            </a:r>
            <a:r>
              <a:rPr lang="en-US" b="1" dirty="0" smtClean="0">
                <a:latin typeface="Arial"/>
                <a:cs typeface="Arial"/>
                <a:hlinkClick r:id="rId4"/>
              </a:rPr>
              <a:t>X8XqHwSrakA</a:t>
            </a:r>
            <a:r>
              <a:rPr lang="en-US" b="1" dirty="0" smtClean="0">
                <a:latin typeface="Arial"/>
                <a:cs typeface="Arial"/>
              </a:rPr>
              <a:t>  </a:t>
            </a:r>
            <a:endParaRPr lang="en-US" b="1" dirty="0">
              <a:latin typeface="Arial"/>
              <a:cs typeface="Arial"/>
            </a:endParaRPr>
          </a:p>
        </p:txBody>
      </p:sp>
    </p:spTree>
    <p:extLst>
      <p:ext uri="{BB962C8B-B14F-4D97-AF65-F5344CB8AC3E}">
        <p14:creationId xmlns:p14="http://schemas.microsoft.com/office/powerpoint/2010/main" val="115772760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88900"/>
            <a:ext cx="9144000" cy="6662330"/>
          </a:xfrm>
          <a:prstGeom prst="rect">
            <a:avLst/>
          </a:prstGeom>
        </p:spPr>
      </p:pic>
    </p:spTree>
    <p:extLst>
      <p:ext uri="{BB962C8B-B14F-4D97-AF65-F5344CB8AC3E}">
        <p14:creationId xmlns:p14="http://schemas.microsoft.com/office/powerpoint/2010/main" val="341928434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46558" y="6057231"/>
            <a:ext cx="8540447" cy="646331"/>
          </a:xfrm>
          <a:prstGeom prst="rect">
            <a:avLst/>
          </a:prstGeom>
          <a:noFill/>
        </p:spPr>
        <p:txBody>
          <a:bodyPr wrap="square" rtlCol="0">
            <a:spAutoFit/>
          </a:bodyPr>
          <a:lstStyle/>
          <a:p>
            <a:pPr algn="ctr"/>
            <a:r>
              <a:rPr lang="en-US" dirty="0" smtClean="0">
                <a:latin typeface="Arial"/>
                <a:cs typeface="Arial"/>
              </a:rPr>
              <a:t>Source of this and many other maps: </a:t>
            </a:r>
            <a:r>
              <a:rPr lang="en-US" dirty="0">
                <a:latin typeface="Arial"/>
                <a:cs typeface="Arial"/>
              </a:rPr>
              <a:t>NOAA - </a:t>
            </a:r>
            <a:r>
              <a:rPr lang="en-US" dirty="0">
                <a:latin typeface="Arial"/>
                <a:cs typeface="Arial"/>
                <a:hlinkClick r:id="rId3"/>
              </a:rPr>
              <a:t>https://www.ncdc.noaa.gov/sotc/global/</a:t>
            </a:r>
            <a:r>
              <a:rPr lang="en-US" dirty="0" smtClean="0">
                <a:latin typeface="Arial"/>
                <a:cs typeface="Arial"/>
                <a:hlinkClick r:id="rId3"/>
              </a:rPr>
              <a:t>201606</a:t>
            </a:r>
            <a:r>
              <a:rPr lang="en-US" dirty="0" smtClean="0">
                <a:latin typeface="Arial"/>
                <a:cs typeface="Arial"/>
              </a:rPr>
              <a:t>  </a:t>
            </a:r>
            <a:endParaRPr lang="en-US" dirty="0">
              <a:latin typeface="Arial"/>
              <a:cs typeface="Arial"/>
            </a:endParaRPr>
          </a:p>
        </p:txBody>
      </p:sp>
      <p:pic>
        <p:nvPicPr>
          <p:cNvPr id="4" name="Picture 3"/>
          <p:cNvPicPr>
            <a:picLocks noChangeAspect="1"/>
          </p:cNvPicPr>
          <p:nvPr/>
        </p:nvPicPr>
        <p:blipFill>
          <a:blip r:embed="rId4"/>
          <a:stretch>
            <a:fillRect/>
          </a:stretch>
        </p:blipFill>
        <p:spPr>
          <a:xfrm>
            <a:off x="671244" y="0"/>
            <a:ext cx="7952933" cy="6145448"/>
          </a:xfrm>
          <a:prstGeom prst="rect">
            <a:avLst/>
          </a:prstGeom>
        </p:spPr>
      </p:pic>
    </p:spTree>
    <p:extLst>
      <p:ext uri="{BB962C8B-B14F-4D97-AF65-F5344CB8AC3E}">
        <p14:creationId xmlns:p14="http://schemas.microsoft.com/office/powerpoint/2010/main" val="231944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p:cNvSpPr>
            <a:spLocks noChangeArrowheads="1"/>
          </p:cNvSpPr>
          <p:nvPr/>
        </p:nvSpPr>
        <p:spPr bwMode="auto">
          <a:xfrm>
            <a:off x="1325462" y="164068"/>
            <a:ext cx="68550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b="1" dirty="0">
                <a:solidFill>
                  <a:srgbClr val="000000"/>
                </a:solidFill>
                <a:latin typeface="Arial"/>
                <a:cs typeface="Arial"/>
              </a:rPr>
              <a:t>Source: http://</a:t>
            </a:r>
            <a:r>
              <a:rPr lang="en-US" b="1" dirty="0" err="1">
                <a:solidFill>
                  <a:srgbClr val="000000"/>
                </a:solidFill>
                <a:latin typeface="Arial"/>
                <a:cs typeface="Arial"/>
              </a:rPr>
              <a:t>visibleearth.nasa.gov</a:t>
            </a:r>
            <a:r>
              <a:rPr lang="en-US" b="1" dirty="0">
                <a:solidFill>
                  <a:srgbClr val="000000"/>
                </a:solidFill>
                <a:latin typeface="Arial"/>
                <a:cs typeface="Arial"/>
              </a:rPr>
              <a:t>/</a:t>
            </a:r>
            <a:r>
              <a:rPr lang="en-US" b="1" dirty="0" err="1">
                <a:solidFill>
                  <a:srgbClr val="000000"/>
                </a:solidFill>
                <a:latin typeface="Arial"/>
                <a:cs typeface="Arial"/>
              </a:rPr>
              <a:t>cgi</a:t>
            </a:r>
            <a:r>
              <a:rPr lang="en-US" b="1" dirty="0">
                <a:solidFill>
                  <a:srgbClr val="000000"/>
                </a:solidFill>
                <a:latin typeface="Arial"/>
                <a:cs typeface="Arial"/>
              </a:rPr>
              <a:t>-bin/viewrecord?2966</a:t>
            </a:r>
          </a:p>
        </p:txBody>
      </p:sp>
      <p:pic>
        <p:nvPicPr>
          <p:cNvPr id="297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8730" y="533400"/>
            <a:ext cx="5245100" cy="5943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65658" y="684850"/>
            <a:ext cx="3593072" cy="1938992"/>
          </a:xfrm>
          <a:prstGeom prst="rect">
            <a:avLst/>
          </a:prstGeom>
          <a:noFill/>
        </p:spPr>
        <p:txBody>
          <a:bodyPr wrap="square" rtlCol="0">
            <a:spAutoFit/>
          </a:bodyPr>
          <a:lstStyle/>
          <a:p>
            <a:r>
              <a:rPr lang="en-US" sz="2400" dirty="0">
                <a:latin typeface="Arial"/>
                <a:cs typeface="Arial"/>
              </a:rPr>
              <a:t>C</a:t>
            </a:r>
            <a:r>
              <a:rPr lang="en-US" sz="2400" dirty="0" smtClean="0">
                <a:latin typeface="Arial"/>
                <a:cs typeface="Arial"/>
              </a:rPr>
              <a:t>an have local cooling at same time have global warming.  Need to have a global picture of what is going on. </a:t>
            </a:r>
            <a:endParaRPr lang="en-US" sz="2400" dirty="0">
              <a:latin typeface="Arial"/>
              <a:cs typeface="Arial"/>
            </a:endParaRPr>
          </a:p>
        </p:txBody>
      </p:sp>
      <p:sp>
        <p:nvSpPr>
          <p:cNvPr id="3" name="TextBox 2"/>
          <p:cNvSpPr txBox="1"/>
          <p:nvPr/>
        </p:nvSpPr>
        <p:spPr>
          <a:xfrm>
            <a:off x="165658" y="3612421"/>
            <a:ext cx="3448682" cy="2862322"/>
          </a:xfrm>
          <a:prstGeom prst="rect">
            <a:avLst/>
          </a:prstGeom>
          <a:noFill/>
          <a:ln>
            <a:solidFill>
              <a:schemeClr val="tx1"/>
            </a:solidFill>
          </a:ln>
        </p:spPr>
        <p:txBody>
          <a:bodyPr wrap="square" rtlCol="0">
            <a:spAutoFit/>
          </a:bodyPr>
          <a:lstStyle/>
          <a:p>
            <a:r>
              <a:rPr lang="en-US" sz="2000" b="1" dirty="0" smtClean="0">
                <a:latin typeface="Arial"/>
                <a:cs typeface="Arial"/>
              </a:rPr>
              <a:t>Animation of the evolution of global pattern (this is a departures of 5 year averages from the average of the </a:t>
            </a:r>
            <a:r>
              <a:rPr lang="en-US" sz="2000" b="1" dirty="0">
                <a:latin typeface="Arial"/>
                <a:cs typeface="Arial"/>
              </a:rPr>
              <a:t>complete record </a:t>
            </a:r>
            <a:r>
              <a:rPr lang="en-US" sz="2000" b="1" dirty="0" smtClean="0">
                <a:latin typeface="Arial"/>
                <a:cs typeface="Arial"/>
              </a:rPr>
              <a:t>– NASA  </a:t>
            </a:r>
            <a:r>
              <a:rPr lang="en-US" sz="2000" b="1" dirty="0">
                <a:latin typeface="Arial"/>
                <a:cs typeface="Arial"/>
                <a:hlinkClick r:id="rId3"/>
              </a:rPr>
              <a:t>https://svs.gsfc.nasa.gov/cgi-bin/details.cgi?aid=</a:t>
            </a:r>
            <a:r>
              <a:rPr lang="en-US" sz="2000" b="1" dirty="0" smtClean="0">
                <a:latin typeface="Arial"/>
                <a:cs typeface="Arial"/>
                <a:hlinkClick r:id="rId3"/>
              </a:rPr>
              <a:t>4419</a:t>
            </a:r>
            <a:r>
              <a:rPr lang="en-US" sz="2000" b="1" dirty="0" smtClean="0">
                <a:latin typeface="Arial"/>
                <a:cs typeface="Arial"/>
              </a:rPr>
              <a:t> </a:t>
            </a:r>
            <a:endParaRPr lang="en-US" sz="2000" b="1" dirty="0">
              <a:latin typeface="Arial"/>
              <a:cs typeface="Arial"/>
            </a:endParaRPr>
          </a:p>
        </p:txBody>
      </p:sp>
    </p:spTree>
    <p:extLst>
      <p:ext uri="{BB962C8B-B14F-4D97-AF65-F5344CB8AC3E}">
        <p14:creationId xmlns:p14="http://schemas.microsoft.com/office/powerpoint/2010/main" val="191897303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58546" y="180325"/>
            <a:ext cx="5753100" cy="4114800"/>
          </a:xfrm>
          <a:prstGeom prst="rect">
            <a:avLst/>
          </a:prstGeom>
        </p:spPr>
      </p:pic>
      <p:sp>
        <p:nvSpPr>
          <p:cNvPr id="3" name="TextBox 2"/>
          <p:cNvSpPr txBox="1"/>
          <p:nvPr/>
        </p:nvSpPr>
        <p:spPr>
          <a:xfrm>
            <a:off x="370389" y="4587270"/>
            <a:ext cx="8644189" cy="2031325"/>
          </a:xfrm>
          <a:prstGeom prst="rect">
            <a:avLst/>
          </a:prstGeom>
          <a:noFill/>
        </p:spPr>
        <p:txBody>
          <a:bodyPr wrap="square" rtlCol="0">
            <a:spAutoFit/>
          </a:bodyPr>
          <a:lstStyle/>
          <a:p>
            <a:r>
              <a:rPr lang="en-US" b="1" u="sng" dirty="0" smtClean="0">
                <a:latin typeface="Arial"/>
                <a:cs typeface="Arial"/>
              </a:rPr>
              <a:t>Shallow borehole Temperatures </a:t>
            </a:r>
            <a:r>
              <a:rPr lang="en-US" b="1" dirty="0" smtClean="0">
                <a:latin typeface="Arial"/>
                <a:cs typeface="Arial"/>
              </a:rPr>
              <a:t>can reflect local warming versus cooling.  Image source</a:t>
            </a:r>
            <a:r>
              <a:rPr lang="en-US" b="1" dirty="0">
                <a:latin typeface="Arial"/>
                <a:cs typeface="Arial"/>
              </a:rPr>
              <a:t>: </a:t>
            </a:r>
            <a:r>
              <a:rPr lang="en-US" b="1" dirty="0">
                <a:latin typeface="Arial"/>
                <a:cs typeface="Arial"/>
                <a:hlinkClick r:id="rId3"/>
              </a:rPr>
              <a:t>http://www.ncdc.noaa.gov/paleo/borehole/</a:t>
            </a:r>
            <a:r>
              <a:rPr lang="en-US" b="1" dirty="0" smtClean="0">
                <a:latin typeface="Arial"/>
                <a:cs typeface="Arial"/>
                <a:hlinkClick r:id="rId3"/>
              </a:rPr>
              <a:t>approach.html</a:t>
            </a:r>
            <a:r>
              <a:rPr lang="en-US" b="1" dirty="0" smtClean="0">
                <a:latin typeface="Arial"/>
                <a:cs typeface="Arial"/>
              </a:rPr>
              <a:t> </a:t>
            </a:r>
          </a:p>
          <a:p>
            <a:endParaRPr lang="en-US" b="1" dirty="0">
              <a:latin typeface="Arial"/>
              <a:cs typeface="Arial"/>
            </a:endParaRPr>
          </a:p>
          <a:p>
            <a:r>
              <a:rPr lang="en-US" b="1" dirty="0" smtClean="0">
                <a:latin typeface="Arial"/>
                <a:cs typeface="Arial"/>
              </a:rPr>
              <a:t>PDF of article by Henry Pollack on using this type of data to detect climate change:</a:t>
            </a:r>
          </a:p>
          <a:p>
            <a:r>
              <a:rPr lang="en-US" b="1" dirty="0">
                <a:latin typeface="Arial"/>
                <a:cs typeface="Arial"/>
                <a:hlinkClick r:id="rId4" action="ppaction://hlinkfile"/>
              </a:rPr>
              <a:t>ftp://ftp.bartol.udel.edu/anita/amir/Corsika_files/Attenuation_reflectivity/annurev.earth.28.1.</a:t>
            </a:r>
            <a:r>
              <a:rPr lang="en-US" b="1" dirty="0" smtClean="0">
                <a:latin typeface="Arial"/>
                <a:cs typeface="Arial"/>
                <a:hlinkClick r:id="rId4" action="ppaction://hlinkfile"/>
              </a:rPr>
              <a:t>pdf</a:t>
            </a:r>
            <a:r>
              <a:rPr lang="en-US" b="1" dirty="0" smtClean="0">
                <a:latin typeface="Arial"/>
                <a:cs typeface="Arial"/>
              </a:rPr>
              <a:t> (Henry Pollack is a Central High alum).</a:t>
            </a:r>
            <a:endParaRPr lang="en-US" b="1" dirty="0">
              <a:latin typeface="Arial"/>
              <a:cs typeface="Arial"/>
            </a:endParaRPr>
          </a:p>
        </p:txBody>
      </p:sp>
      <p:sp>
        <p:nvSpPr>
          <p:cNvPr id="4" name="TextBox 3"/>
          <p:cNvSpPr txBox="1"/>
          <p:nvPr/>
        </p:nvSpPr>
        <p:spPr>
          <a:xfrm>
            <a:off x="370389" y="795534"/>
            <a:ext cx="2176976" cy="2246769"/>
          </a:xfrm>
          <a:prstGeom prst="rect">
            <a:avLst/>
          </a:prstGeom>
          <a:noFill/>
        </p:spPr>
        <p:txBody>
          <a:bodyPr wrap="square" rtlCol="0">
            <a:spAutoFit/>
          </a:bodyPr>
          <a:lstStyle/>
          <a:p>
            <a:r>
              <a:rPr lang="en-US" sz="2800" b="1" i="1" dirty="0" smtClean="0"/>
              <a:t>What does the shallow geothermal data indicate?</a:t>
            </a:r>
            <a:endParaRPr lang="en-US" sz="2800" b="1" i="1" dirty="0"/>
          </a:p>
        </p:txBody>
      </p:sp>
    </p:spTree>
    <p:extLst>
      <p:ext uri="{BB962C8B-B14F-4D97-AF65-F5344CB8AC3E}">
        <p14:creationId xmlns:p14="http://schemas.microsoft.com/office/powerpoint/2010/main" val="89305264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86605" y="145312"/>
            <a:ext cx="7924800" cy="5676900"/>
          </a:xfrm>
          <a:prstGeom prst="rect">
            <a:avLst/>
          </a:prstGeom>
        </p:spPr>
      </p:pic>
      <p:sp>
        <p:nvSpPr>
          <p:cNvPr id="3" name="TextBox 2"/>
          <p:cNvSpPr txBox="1"/>
          <p:nvPr/>
        </p:nvSpPr>
        <p:spPr>
          <a:xfrm>
            <a:off x="238108" y="5784827"/>
            <a:ext cx="8905892" cy="923330"/>
          </a:xfrm>
          <a:prstGeom prst="rect">
            <a:avLst/>
          </a:prstGeom>
          <a:noFill/>
        </p:spPr>
        <p:txBody>
          <a:bodyPr wrap="square" rtlCol="0">
            <a:spAutoFit/>
          </a:bodyPr>
          <a:lstStyle/>
          <a:p>
            <a:r>
              <a:rPr lang="en-US" dirty="0" smtClean="0">
                <a:latin typeface="Arial"/>
                <a:cs typeface="Arial"/>
              </a:rPr>
              <a:t>The red line is the average warming as suggested by the borehole data, and the blue is the observed global temperature.  The map shows the distribution of borehole data used. Image </a:t>
            </a:r>
            <a:r>
              <a:rPr lang="en-US" dirty="0">
                <a:latin typeface="Arial"/>
                <a:cs typeface="Arial"/>
              </a:rPr>
              <a:t>source: </a:t>
            </a:r>
            <a:r>
              <a:rPr lang="en-US" dirty="0">
                <a:latin typeface="Arial"/>
                <a:cs typeface="Arial"/>
                <a:hlinkClick r:id="rId3"/>
              </a:rPr>
              <a:t>http://www.ncdc.noaa.gov/paleo/borehole/</a:t>
            </a:r>
            <a:r>
              <a:rPr lang="en-US" dirty="0" smtClean="0">
                <a:latin typeface="Arial"/>
                <a:cs typeface="Arial"/>
                <a:hlinkClick r:id="rId3"/>
              </a:rPr>
              <a:t>core.html</a:t>
            </a:r>
            <a:r>
              <a:rPr lang="en-US" dirty="0" smtClean="0">
                <a:latin typeface="Arial"/>
                <a:cs typeface="Arial"/>
              </a:rPr>
              <a:t> </a:t>
            </a:r>
            <a:endParaRPr lang="en-US" dirty="0">
              <a:latin typeface="Arial"/>
              <a:cs typeface="Arial"/>
            </a:endParaRPr>
          </a:p>
        </p:txBody>
      </p:sp>
      <p:pic>
        <p:nvPicPr>
          <p:cNvPr id="4" name="Picture 3"/>
          <p:cNvPicPr>
            <a:picLocks noChangeAspect="1"/>
          </p:cNvPicPr>
          <p:nvPr/>
        </p:nvPicPr>
        <p:blipFill>
          <a:blip r:embed="rId4"/>
          <a:stretch>
            <a:fillRect/>
          </a:stretch>
        </p:blipFill>
        <p:spPr>
          <a:xfrm>
            <a:off x="1771593" y="200536"/>
            <a:ext cx="4116557" cy="2312836"/>
          </a:xfrm>
          <a:prstGeom prst="rect">
            <a:avLst/>
          </a:prstGeom>
        </p:spPr>
      </p:pic>
    </p:spTree>
    <p:extLst>
      <p:ext uri="{BB962C8B-B14F-4D97-AF65-F5344CB8AC3E}">
        <p14:creationId xmlns:p14="http://schemas.microsoft.com/office/powerpoint/2010/main" val="3878949640"/>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30896" y="1243525"/>
            <a:ext cx="2262446" cy="2262446"/>
          </a:xfrm>
          <a:prstGeom prst="rect">
            <a:avLst/>
          </a:prstGeom>
        </p:spPr>
      </p:pic>
      <p:pic>
        <p:nvPicPr>
          <p:cNvPr id="2" name="Picture 1"/>
          <p:cNvPicPr>
            <a:picLocks noChangeAspect="1"/>
          </p:cNvPicPr>
          <p:nvPr/>
        </p:nvPicPr>
        <p:blipFill>
          <a:blip r:embed="rId3"/>
          <a:stretch>
            <a:fillRect/>
          </a:stretch>
        </p:blipFill>
        <p:spPr>
          <a:xfrm>
            <a:off x="3760167" y="1458878"/>
            <a:ext cx="2871529" cy="2873443"/>
          </a:xfrm>
          <a:prstGeom prst="rect">
            <a:avLst/>
          </a:prstGeom>
        </p:spPr>
      </p:pic>
      <p:sp>
        <p:nvSpPr>
          <p:cNvPr id="30722" name="Rectangle 2"/>
          <p:cNvSpPr>
            <a:spLocks noChangeArrowheads="1"/>
          </p:cNvSpPr>
          <p:nvPr/>
        </p:nvSpPr>
        <p:spPr bwMode="auto">
          <a:xfrm>
            <a:off x="304800" y="-30905"/>
            <a:ext cx="8084264"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200" b="1" dirty="0">
                <a:solidFill>
                  <a:srgbClr val="FF0710"/>
                </a:solidFill>
              </a:rPr>
              <a:t>Global climate change &amp; earth system science.</a:t>
            </a:r>
          </a:p>
          <a:p>
            <a:pPr algn="ctr"/>
            <a:r>
              <a:rPr lang="en-US" sz="2000" b="1" i="1" dirty="0">
                <a:solidFill>
                  <a:srgbClr val="FF0710"/>
                </a:solidFill>
              </a:rPr>
              <a:t>There must be fifty ways to change your climate</a:t>
            </a:r>
            <a:r>
              <a:rPr lang="en-US" b="1" i="1" dirty="0">
                <a:solidFill>
                  <a:srgbClr val="FF0710"/>
                </a:solidFill>
              </a:rPr>
              <a:t>.</a:t>
            </a:r>
            <a:endParaRPr lang="en-US" sz="3200" b="1" dirty="0">
              <a:solidFill>
                <a:srgbClr val="FF0710"/>
              </a:solidFill>
            </a:endParaRPr>
          </a:p>
        </p:txBody>
      </p:sp>
      <p:sp>
        <p:nvSpPr>
          <p:cNvPr id="30725" name="Line 6"/>
          <p:cNvSpPr>
            <a:spLocks noChangeShapeType="1"/>
          </p:cNvSpPr>
          <p:nvPr/>
        </p:nvSpPr>
        <p:spPr bwMode="auto">
          <a:xfrm>
            <a:off x="1676400" y="2438400"/>
            <a:ext cx="2349918" cy="609600"/>
          </a:xfrm>
          <a:prstGeom prst="line">
            <a:avLst/>
          </a:prstGeom>
          <a:noFill/>
          <a:ln w="76200" cmpd="sng">
            <a:solidFill>
              <a:srgbClr val="F8FC1D"/>
            </a:solidFill>
            <a:round/>
            <a:headEnd/>
            <a:tailEnd type="stealth" w="lg" len="lg"/>
          </a:ln>
          <a:extLst>
            <a:ext uri="{909E8E84-426E-40dd-AFC4-6F175D3DCCD1}">
              <a14:hiddenFill xmlns:a14="http://schemas.microsoft.com/office/drawing/2010/main">
                <a:noFill/>
              </a14:hiddenFill>
            </a:ext>
          </a:extLst>
        </p:spPr>
        <p:txBody>
          <a:bodyPr wrap="none" anchor="ctr"/>
          <a:lstStyle/>
          <a:p>
            <a:endParaRPr lang="en-US"/>
          </a:p>
        </p:txBody>
      </p:sp>
      <p:sp>
        <p:nvSpPr>
          <p:cNvPr id="30726" name="Line 7"/>
          <p:cNvSpPr>
            <a:spLocks noChangeShapeType="1"/>
          </p:cNvSpPr>
          <p:nvPr/>
        </p:nvSpPr>
        <p:spPr bwMode="auto">
          <a:xfrm flipV="1">
            <a:off x="6376530" y="2133600"/>
            <a:ext cx="914400" cy="762000"/>
          </a:xfrm>
          <a:prstGeom prst="line">
            <a:avLst/>
          </a:prstGeom>
          <a:noFill/>
          <a:ln w="76200" cmpd="sng">
            <a:solidFill>
              <a:srgbClr val="FF0710"/>
            </a:solidFill>
            <a:round/>
            <a:headEnd/>
            <a:tailEnd type="stealth" w="lg" len="lg"/>
          </a:ln>
          <a:extLst>
            <a:ext uri="{909E8E84-426E-40dd-AFC4-6F175D3DCCD1}">
              <a14:hiddenFill xmlns:a14="http://schemas.microsoft.com/office/drawing/2010/main">
                <a:noFill/>
              </a14:hiddenFill>
            </a:ext>
          </a:extLst>
        </p:spPr>
        <p:txBody>
          <a:bodyPr wrap="none" anchor="ctr"/>
          <a:lstStyle/>
          <a:p>
            <a:endParaRPr lang="en-US"/>
          </a:p>
        </p:txBody>
      </p:sp>
      <p:sp>
        <p:nvSpPr>
          <p:cNvPr id="30727" name="Text Box 8"/>
          <p:cNvSpPr txBox="1">
            <a:spLocks noChangeArrowheads="1"/>
          </p:cNvSpPr>
          <p:nvPr/>
        </p:nvSpPr>
        <p:spPr bwMode="auto">
          <a:xfrm>
            <a:off x="6804868" y="1676400"/>
            <a:ext cx="2241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b="1" dirty="0"/>
              <a:t>energy radiated</a:t>
            </a:r>
          </a:p>
        </p:txBody>
      </p:sp>
      <p:sp>
        <p:nvSpPr>
          <p:cNvPr id="30728" name="Text Box 9"/>
          <p:cNvSpPr txBox="1">
            <a:spLocks noChangeArrowheads="1"/>
          </p:cNvSpPr>
          <p:nvPr/>
        </p:nvSpPr>
        <p:spPr bwMode="auto">
          <a:xfrm>
            <a:off x="2493342" y="1722437"/>
            <a:ext cx="126682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b="1" dirty="0"/>
              <a:t>energy</a:t>
            </a:r>
          </a:p>
          <a:p>
            <a:pPr algn="ctr"/>
            <a:r>
              <a:rPr lang="en-US" b="1" dirty="0"/>
              <a:t>received</a:t>
            </a:r>
          </a:p>
        </p:txBody>
      </p:sp>
      <p:sp>
        <p:nvSpPr>
          <p:cNvPr id="30729" name="Text Box 10"/>
          <p:cNvSpPr txBox="1">
            <a:spLocks noChangeArrowheads="1"/>
          </p:cNvSpPr>
          <p:nvPr/>
        </p:nvSpPr>
        <p:spPr bwMode="auto">
          <a:xfrm>
            <a:off x="304800" y="4419600"/>
            <a:ext cx="88392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2000" b="1" dirty="0" smtClean="0"/>
              <a:t>A starting place:</a:t>
            </a:r>
          </a:p>
          <a:p>
            <a:pPr algn="ctr"/>
            <a:r>
              <a:rPr lang="en-US" sz="2000" b="1" dirty="0" smtClean="0"/>
              <a:t>Energy </a:t>
            </a:r>
            <a:r>
              <a:rPr lang="en-US" sz="2000" b="1" dirty="0"/>
              <a:t>received = energy radiated -&gt; climate stability.</a:t>
            </a:r>
          </a:p>
          <a:p>
            <a:pPr algn="ctr"/>
            <a:r>
              <a:rPr lang="en-US" sz="2000" b="1" dirty="0"/>
              <a:t>Energy received &gt; energy radiated -&gt; global warming.</a:t>
            </a:r>
          </a:p>
          <a:p>
            <a:pPr algn="ctr"/>
            <a:r>
              <a:rPr lang="en-US" sz="2000" b="1" dirty="0"/>
              <a:t>Energy received &lt; energy radiated -&gt; global cooling.</a:t>
            </a:r>
          </a:p>
          <a:p>
            <a:pPr algn="ctr"/>
            <a:r>
              <a:rPr lang="en-US" sz="2000" b="1" dirty="0"/>
              <a:t>Energy received decreases -&gt; global cooling.</a:t>
            </a:r>
          </a:p>
          <a:p>
            <a:pPr algn="ctr"/>
            <a:r>
              <a:rPr lang="en-US" sz="2000" b="1" dirty="0"/>
              <a:t>Energy received increases -&gt; global warming.</a:t>
            </a:r>
          </a:p>
          <a:p>
            <a:pPr algn="ctr"/>
            <a:r>
              <a:rPr lang="en-US" sz="2000" b="1" dirty="0"/>
              <a:t>Can be more complicated in short term </a:t>
            </a:r>
            <a:r>
              <a:rPr lang="en-US" sz="2000" b="1" dirty="0" smtClean="0"/>
              <a:t>with </a:t>
            </a:r>
            <a:r>
              <a:rPr lang="en-US" sz="2000" b="1" dirty="0"/>
              <a:t>heat storage in oceans, etc..</a:t>
            </a:r>
          </a:p>
        </p:txBody>
      </p:sp>
    </p:spTree>
    <p:extLst>
      <p:ext uri="{BB962C8B-B14F-4D97-AF65-F5344CB8AC3E}">
        <p14:creationId xmlns:p14="http://schemas.microsoft.com/office/powerpoint/2010/main" val="345597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9100" y="139568"/>
            <a:ext cx="8749771" cy="954107"/>
          </a:xfrm>
          <a:prstGeom prst="rect">
            <a:avLst/>
          </a:prstGeom>
          <a:noFill/>
        </p:spPr>
        <p:txBody>
          <a:bodyPr wrap="square" rtlCol="0">
            <a:spAutoFit/>
          </a:bodyPr>
          <a:lstStyle/>
          <a:p>
            <a:pPr algn="ctr"/>
            <a:r>
              <a:rPr lang="en-US" sz="2800" b="1" dirty="0" smtClean="0">
                <a:latin typeface="Arial"/>
                <a:cs typeface="Arial"/>
              </a:rPr>
              <a:t>Electromagnetic spectrum and Blackbody radiation.</a:t>
            </a:r>
            <a:endParaRPr lang="en-US" sz="2800" b="1" dirty="0">
              <a:latin typeface="Arial"/>
              <a:cs typeface="Arial"/>
            </a:endParaRPr>
          </a:p>
        </p:txBody>
      </p:sp>
      <p:pic>
        <p:nvPicPr>
          <p:cNvPr id="3" name="Picture 2"/>
          <p:cNvPicPr>
            <a:picLocks noChangeAspect="1"/>
          </p:cNvPicPr>
          <p:nvPr/>
        </p:nvPicPr>
        <p:blipFill>
          <a:blip r:embed="rId2"/>
          <a:stretch>
            <a:fillRect/>
          </a:stretch>
        </p:blipFill>
        <p:spPr>
          <a:xfrm>
            <a:off x="446559" y="1135546"/>
            <a:ext cx="8509980" cy="3171087"/>
          </a:xfrm>
          <a:prstGeom prst="rect">
            <a:avLst/>
          </a:prstGeom>
        </p:spPr>
      </p:pic>
      <p:sp>
        <p:nvSpPr>
          <p:cNvPr id="4" name="TextBox 3"/>
          <p:cNvSpPr txBox="1"/>
          <p:nvPr/>
        </p:nvSpPr>
        <p:spPr>
          <a:xfrm>
            <a:off x="279100" y="4320590"/>
            <a:ext cx="8749771" cy="646331"/>
          </a:xfrm>
          <a:prstGeom prst="rect">
            <a:avLst/>
          </a:prstGeom>
          <a:noFill/>
        </p:spPr>
        <p:txBody>
          <a:bodyPr wrap="square" rtlCol="0">
            <a:spAutoFit/>
          </a:bodyPr>
          <a:lstStyle/>
          <a:p>
            <a:r>
              <a:rPr lang="en-US" dirty="0"/>
              <a:t>Image source: </a:t>
            </a:r>
            <a:r>
              <a:rPr lang="en-US" dirty="0">
                <a:hlinkClick r:id="rId3"/>
              </a:rPr>
              <a:t>http://coralreefwatch.noaa.gov/satellite/education/tutorial/media/</a:t>
            </a:r>
            <a:r>
              <a:rPr lang="en-US" dirty="0" smtClean="0">
                <a:hlinkClick r:id="rId3"/>
              </a:rPr>
              <a:t>em_spectrum.png</a:t>
            </a:r>
            <a:r>
              <a:rPr lang="en-US" dirty="0" smtClean="0"/>
              <a:t>  </a:t>
            </a:r>
            <a:endParaRPr lang="en-US" dirty="0"/>
          </a:p>
        </p:txBody>
      </p:sp>
      <p:sp>
        <p:nvSpPr>
          <p:cNvPr id="5" name="TextBox 4"/>
          <p:cNvSpPr txBox="1"/>
          <p:nvPr/>
        </p:nvSpPr>
        <p:spPr>
          <a:xfrm>
            <a:off x="879163" y="5331480"/>
            <a:ext cx="8077375" cy="1200328"/>
          </a:xfrm>
          <a:prstGeom prst="rect">
            <a:avLst/>
          </a:prstGeom>
          <a:noFill/>
        </p:spPr>
        <p:txBody>
          <a:bodyPr wrap="square" rtlCol="0">
            <a:spAutoFit/>
          </a:bodyPr>
          <a:lstStyle/>
          <a:p>
            <a:r>
              <a:rPr lang="en-US" sz="2400" dirty="0" smtClean="0">
                <a:latin typeface="Arial"/>
                <a:cs typeface="Arial"/>
              </a:rPr>
              <a:t>The sun glows in the visible spectrum, and the earth glows in the infrared. The visible light the earth absorbs gets emitted as infrared.</a:t>
            </a:r>
            <a:endParaRPr lang="en-US" sz="2400" dirty="0">
              <a:latin typeface="Arial"/>
              <a:cs typeface="Arial"/>
            </a:endParaRPr>
          </a:p>
        </p:txBody>
      </p:sp>
    </p:spTree>
    <p:extLst>
      <p:ext uri="{BB962C8B-B14F-4D97-AF65-F5344CB8AC3E}">
        <p14:creationId xmlns:p14="http://schemas.microsoft.com/office/powerpoint/2010/main" val="2970928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39567" y="234698"/>
            <a:ext cx="6993994" cy="3671847"/>
          </a:xfrm>
          <a:prstGeom prst="rect">
            <a:avLst/>
          </a:prstGeom>
        </p:spPr>
      </p:pic>
      <p:sp>
        <p:nvSpPr>
          <p:cNvPr id="3" name="TextBox 2"/>
          <p:cNvSpPr txBox="1"/>
          <p:nvPr/>
        </p:nvSpPr>
        <p:spPr>
          <a:xfrm>
            <a:off x="648829" y="3906545"/>
            <a:ext cx="8186287" cy="646331"/>
          </a:xfrm>
          <a:prstGeom prst="rect">
            <a:avLst/>
          </a:prstGeom>
          <a:noFill/>
        </p:spPr>
        <p:txBody>
          <a:bodyPr wrap="square" rtlCol="0">
            <a:spAutoFit/>
          </a:bodyPr>
          <a:lstStyle/>
          <a:p>
            <a:pPr algn="ctr"/>
            <a:r>
              <a:rPr lang="en-US" b="1" dirty="0" smtClean="0">
                <a:latin typeface="Arial"/>
                <a:cs typeface="Arial"/>
              </a:rPr>
              <a:t>Image source: NOAA </a:t>
            </a:r>
            <a:r>
              <a:rPr lang="en-US" b="1" dirty="0">
                <a:latin typeface="Arial"/>
                <a:cs typeface="Arial"/>
              </a:rPr>
              <a:t>site - </a:t>
            </a:r>
            <a:r>
              <a:rPr lang="en-US" b="1" dirty="0">
                <a:latin typeface="Arial"/>
                <a:cs typeface="Arial"/>
                <a:hlinkClick r:id="rId3"/>
              </a:rPr>
              <a:t>https://www.ncdc.noaa.gov/paleo/globalwarming/</a:t>
            </a:r>
            <a:r>
              <a:rPr lang="en-US" b="1" dirty="0" smtClean="0">
                <a:latin typeface="Arial"/>
                <a:cs typeface="Arial"/>
                <a:hlinkClick r:id="rId3"/>
              </a:rPr>
              <a:t>what.html</a:t>
            </a:r>
            <a:r>
              <a:rPr lang="en-US" b="1" dirty="0" smtClean="0">
                <a:latin typeface="Arial"/>
                <a:cs typeface="Arial"/>
              </a:rPr>
              <a:t>  </a:t>
            </a:r>
            <a:endParaRPr lang="en-US" b="1" dirty="0">
              <a:latin typeface="Arial"/>
              <a:cs typeface="Arial"/>
            </a:endParaRPr>
          </a:p>
        </p:txBody>
      </p:sp>
      <p:sp>
        <p:nvSpPr>
          <p:cNvPr id="4" name="TextBox 3"/>
          <p:cNvSpPr txBox="1"/>
          <p:nvPr/>
        </p:nvSpPr>
        <p:spPr>
          <a:xfrm>
            <a:off x="248488" y="4721562"/>
            <a:ext cx="8586627" cy="1938992"/>
          </a:xfrm>
          <a:prstGeom prst="rect">
            <a:avLst/>
          </a:prstGeom>
          <a:noFill/>
        </p:spPr>
        <p:txBody>
          <a:bodyPr wrap="square" rtlCol="0">
            <a:spAutoFit/>
          </a:bodyPr>
          <a:lstStyle/>
          <a:p>
            <a:r>
              <a:rPr lang="en-US" sz="2000" b="1" dirty="0" smtClean="0">
                <a:latin typeface="Arial"/>
                <a:cs typeface="Arial"/>
              </a:rPr>
              <a:t>Greenhouse gases: </a:t>
            </a:r>
            <a:r>
              <a:rPr lang="en-US" sz="2400" b="1" dirty="0" smtClean="0">
                <a:latin typeface="Arial"/>
                <a:cs typeface="Arial"/>
              </a:rPr>
              <a:t>water vapor, carbon dioxide, methane</a:t>
            </a:r>
            <a:r>
              <a:rPr lang="en-US" sz="2000" b="1" dirty="0" smtClean="0">
                <a:latin typeface="Arial"/>
                <a:cs typeface="Arial"/>
              </a:rPr>
              <a:t>, ozone, nitrous oxide, CFCs, CO.</a:t>
            </a:r>
          </a:p>
          <a:p>
            <a:r>
              <a:rPr lang="en-US" sz="2000" b="1" dirty="0" smtClean="0">
                <a:latin typeface="Arial"/>
                <a:cs typeface="Arial"/>
              </a:rPr>
              <a:t>Both amount and residence time important. </a:t>
            </a:r>
          </a:p>
          <a:p>
            <a:endParaRPr lang="en-US" sz="2000" b="1" dirty="0" smtClean="0">
              <a:latin typeface="Arial"/>
              <a:cs typeface="Arial"/>
            </a:endParaRPr>
          </a:p>
          <a:p>
            <a:pPr algn="ctr"/>
            <a:r>
              <a:rPr lang="en-US" b="1" dirty="0" smtClean="0">
                <a:latin typeface="Arial"/>
                <a:cs typeface="Arial"/>
              </a:rPr>
              <a:t>NOAA site with </a:t>
            </a:r>
            <a:r>
              <a:rPr lang="en-US" b="1" dirty="0">
                <a:latin typeface="Arial"/>
                <a:cs typeface="Arial"/>
              </a:rPr>
              <a:t>more </a:t>
            </a:r>
            <a:r>
              <a:rPr lang="en-US" b="1" dirty="0" err="1" smtClean="0">
                <a:latin typeface="Arial"/>
                <a:cs typeface="Arial"/>
              </a:rPr>
              <a:t>details:</a:t>
            </a:r>
            <a:r>
              <a:rPr lang="en-US" b="1" dirty="0" err="1" smtClean="0">
                <a:latin typeface="Arial"/>
                <a:cs typeface="Arial"/>
                <a:hlinkClick r:id="rId4"/>
              </a:rPr>
              <a:t>https</a:t>
            </a:r>
            <a:r>
              <a:rPr lang="en-US" b="1" dirty="0">
                <a:latin typeface="Arial"/>
                <a:cs typeface="Arial"/>
                <a:hlinkClick r:id="rId4"/>
              </a:rPr>
              <a:t>://www.ncdc.noaa.gov/monitoring-references/faq/greenhouse-gases</a:t>
            </a:r>
            <a:r>
              <a:rPr lang="en-US" b="1" dirty="0" smtClean="0">
                <a:latin typeface="Arial"/>
                <a:cs typeface="Arial"/>
              </a:rPr>
              <a:t>. </a:t>
            </a:r>
            <a:endParaRPr lang="en-US" b="1" dirty="0">
              <a:latin typeface="Arial"/>
              <a:cs typeface="Arial"/>
            </a:endParaRPr>
          </a:p>
        </p:txBody>
      </p:sp>
    </p:spTree>
    <p:extLst>
      <p:ext uri="{BB962C8B-B14F-4D97-AF65-F5344CB8AC3E}">
        <p14:creationId xmlns:p14="http://schemas.microsoft.com/office/powerpoint/2010/main" val="3729033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81013"/>
            <a:ext cx="9144000" cy="589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59696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381000" y="319142"/>
            <a:ext cx="8610600" cy="634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defRPr>
            </a:lvl1pPr>
            <a:lvl2pPr>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2800" b="1" i="1" dirty="0">
                <a:solidFill>
                  <a:srgbClr val="000000"/>
                </a:solidFill>
              </a:rPr>
              <a:t>How can the </a:t>
            </a:r>
            <a:r>
              <a:rPr lang="en-US" sz="2800" b="1" i="1" dirty="0" smtClean="0">
                <a:solidFill>
                  <a:srgbClr val="000000"/>
                </a:solidFill>
              </a:rPr>
              <a:t>energy balance </a:t>
            </a:r>
            <a:r>
              <a:rPr lang="en-US" sz="2800" b="1" i="1" dirty="0">
                <a:solidFill>
                  <a:srgbClr val="000000"/>
                </a:solidFill>
              </a:rPr>
              <a:t>be changed and global climate change produced? </a:t>
            </a:r>
          </a:p>
          <a:p>
            <a:endParaRPr lang="en-US" b="1" i="1" dirty="0">
              <a:solidFill>
                <a:srgbClr val="000000"/>
              </a:solidFill>
            </a:endParaRPr>
          </a:p>
          <a:p>
            <a:r>
              <a:rPr lang="en-US" sz="2200" b="1" dirty="0">
                <a:solidFill>
                  <a:srgbClr val="000000"/>
                </a:solidFill>
              </a:rPr>
              <a:t>1)</a:t>
            </a:r>
            <a:r>
              <a:rPr lang="en-US" sz="2200" dirty="0">
                <a:solidFill>
                  <a:srgbClr val="000000"/>
                </a:solidFill>
              </a:rPr>
              <a:t> Change how much is reflected back into space:</a:t>
            </a:r>
          </a:p>
          <a:p>
            <a:r>
              <a:rPr lang="en-US" sz="2200" dirty="0">
                <a:solidFill>
                  <a:srgbClr val="000000"/>
                </a:solidFill>
              </a:rPr>
              <a:t>- by injection of volcanic sulfur aerosols and ash high into atmosphere</a:t>
            </a:r>
          </a:p>
          <a:p>
            <a:r>
              <a:rPr lang="en-US" sz="2200" dirty="0">
                <a:solidFill>
                  <a:srgbClr val="000000"/>
                </a:solidFill>
              </a:rPr>
              <a:t>- nuclear winter, large asteroid impacts.</a:t>
            </a:r>
          </a:p>
          <a:p>
            <a:r>
              <a:rPr lang="en-US" sz="2200" dirty="0">
                <a:solidFill>
                  <a:srgbClr val="000000"/>
                </a:solidFill>
              </a:rPr>
              <a:t>- change surface </a:t>
            </a:r>
            <a:r>
              <a:rPr lang="en-US" sz="2200" b="1" dirty="0">
                <a:solidFill>
                  <a:srgbClr val="000000"/>
                </a:solidFill>
              </a:rPr>
              <a:t>albedo</a:t>
            </a:r>
            <a:r>
              <a:rPr lang="en-US" sz="2200" dirty="0">
                <a:solidFill>
                  <a:srgbClr val="000000"/>
                </a:solidFill>
              </a:rPr>
              <a:t> (water, bare land, </a:t>
            </a:r>
            <a:r>
              <a:rPr lang="en-US" sz="2200" dirty="0" smtClean="0">
                <a:solidFill>
                  <a:srgbClr val="000000"/>
                </a:solidFill>
              </a:rPr>
              <a:t>vegetation </a:t>
            </a:r>
            <a:r>
              <a:rPr lang="en-US" sz="2200" dirty="0">
                <a:solidFill>
                  <a:srgbClr val="000000"/>
                </a:solidFill>
              </a:rPr>
              <a:t>&amp; ice reflect differently): </a:t>
            </a:r>
          </a:p>
          <a:p>
            <a:pPr lvl="1">
              <a:buFont typeface="Wingdings" charset="0"/>
              <a:buChar char="§"/>
            </a:pPr>
            <a:r>
              <a:rPr lang="en-US" sz="2200" dirty="0">
                <a:solidFill>
                  <a:srgbClr val="000000"/>
                </a:solidFill>
              </a:rPr>
              <a:t> </a:t>
            </a:r>
            <a:r>
              <a:rPr lang="en-US" sz="2200" b="1" dirty="0" smtClean="0">
                <a:solidFill>
                  <a:srgbClr val="000000"/>
                </a:solidFill>
              </a:rPr>
              <a:t>a change </a:t>
            </a:r>
            <a:r>
              <a:rPr lang="en-US" sz="2200" b="1" dirty="0">
                <a:solidFill>
                  <a:srgbClr val="000000"/>
                </a:solidFill>
              </a:rPr>
              <a:t>in ice/snow </a:t>
            </a:r>
            <a:r>
              <a:rPr lang="en-US" sz="2200" b="1" dirty="0" smtClean="0">
                <a:solidFill>
                  <a:srgbClr val="000000"/>
                </a:solidFill>
              </a:rPr>
              <a:t>cover can produce </a:t>
            </a:r>
            <a:r>
              <a:rPr lang="en-US" sz="2200" b="1" dirty="0">
                <a:solidFill>
                  <a:srgbClr val="000000"/>
                </a:solidFill>
              </a:rPr>
              <a:t>positive feedback</a:t>
            </a:r>
            <a:r>
              <a:rPr lang="en-US" sz="2200" dirty="0">
                <a:solidFill>
                  <a:srgbClr val="000000"/>
                </a:solidFill>
              </a:rPr>
              <a:t>.</a:t>
            </a:r>
          </a:p>
          <a:p>
            <a:pPr lvl="1">
              <a:buFont typeface="Wingdings" charset="0"/>
              <a:buChar char="§"/>
            </a:pPr>
            <a:r>
              <a:rPr lang="en-US" sz="2200" dirty="0">
                <a:solidFill>
                  <a:srgbClr val="000000"/>
                </a:solidFill>
              </a:rPr>
              <a:t> change in sea level (interesting feedback loops </a:t>
            </a:r>
            <a:r>
              <a:rPr lang="en-US" sz="2200" dirty="0" smtClean="0">
                <a:solidFill>
                  <a:srgbClr val="000000"/>
                </a:solidFill>
              </a:rPr>
              <a:t>possible here also)</a:t>
            </a:r>
            <a:r>
              <a:rPr lang="en-US" sz="2200" dirty="0">
                <a:solidFill>
                  <a:srgbClr val="000000"/>
                </a:solidFill>
              </a:rPr>
              <a:t>.</a:t>
            </a:r>
          </a:p>
          <a:p>
            <a:pPr lvl="1">
              <a:buFont typeface="Wingdings" charset="0"/>
              <a:buChar char="§"/>
            </a:pPr>
            <a:r>
              <a:rPr lang="en-US" sz="2200" dirty="0">
                <a:solidFill>
                  <a:srgbClr val="000000"/>
                </a:solidFill>
              </a:rPr>
              <a:t> deforestation changes albedo.</a:t>
            </a:r>
          </a:p>
          <a:p>
            <a:r>
              <a:rPr lang="en-US" sz="2200" b="1" dirty="0">
                <a:solidFill>
                  <a:srgbClr val="000000"/>
                </a:solidFill>
              </a:rPr>
              <a:t>2)</a:t>
            </a:r>
            <a:r>
              <a:rPr lang="en-US" sz="2200" dirty="0">
                <a:solidFill>
                  <a:srgbClr val="000000"/>
                </a:solidFill>
              </a:rPr>
              <a:t> Change in greenhouse gas composition in atmosphere:</a:t>
            </a:r>
          </a:p>
          <a:p>
            <a:r>
              <a:rPr lang="en-US" sz="2200" dirty="0">
                <a:solidFill>
                  <a:srgbClr val="000000"/>
                </a:solidFill>
              </a:rPr>
              <a:t>         </a:t>
            </a:r>
            <a:r>
              <a:rPr lang="en-US" sz="2200" dirty="0" smtClean="0">
                <a:solidFill>
                  <a:srgbClr val="000000"/>
                </a:solidFill>
              </a:rPr>
              <a:t>- </a:t>
            </a:r>
            <a:r>
              <a:rPr lang="en-US" sz="2200" dirty="0">
                <a:solidFill>
                  <a:srgbClr val="000000"/>
                </a:solidFill>
              </a:rPr>
              <a:t>burning of fossil fuels.</a:t>
            </a:r>
          </a:p>
          <a:p>
            <a:r>
              <a:rPr lang="en-US" sz="2200" dirty="0">
                <a:solidFill>
                  <a:srgbClr val="000000"/>
                </a:solidFill>
              </a:rPr>
              <a:t>         </a:t>
            </a:r>
            <a:r>
              <a:rPr lang="en-US" sz="2200" dirty="0" smtClean="0">
                <a:solidFill>
                  <a:srgbClr val="000000"/>
                </a:solidFill>
              </a:rPr>
              <a:t>- </a:t>
            </a:r>
            <a:r>
              <a:rPr lang="en-US" sz="2200" dirty="0">
                <a:solidFill>
                  <a:srgbClr val="000000"/>
                </a:solidFill>
              </a:rPr>
              <a:t>exchange with oceanic reservoirs.</a:t>
            </a:r>
          </a:p>
          <a:p>
            <a:r>
              <a:rPr lang="en-US" sz="2200" dirty="0">
                <a:solidFill>
                  <a:srgbClr val="000000"/>
                </a:solidFill>
              </a:rPr>
              <a:t>         </a:t>
            </a:r>
            <a:r>
              <a:rPr lang="en-US" sz="2200" dirty="0" smtClean="0">
                <a:solidFill>
                  <a:srgbClr val="000000"/>
                </a:solidFill>
              </a:rPr>
              <a:t>- </a:t>
            </a:r>
            <a:r>
              <a:rPr lang="en-US" sz="2200" dirty="0">
                <a:solidFill>
                  <a:srgbClr val="000000"/>
                </a:solidFill>
              </a:rPr>
              <a:t>biologic contributions (</a:t>
            </a:r>
            <a:r>
              <a:rPr lang="en-US" sz="2200" b="1" dirty="0">
                <a:solidFill>
                  <a:srgbClr val="000000"/>
                </a:solidFill>
              </a:rPr>
              <a:t>Gaia hypothesis</a:t>
            </a:r>
            <a:r>
              <a:rPr lang="en-US" sz="2200" dirty="0">
                <a:solidFill>
                  <a:srgbClr val="000000"/>
                </a:solidFill>
              </a:rPr>
              <a:t>).</a:t>
            </a:r>
          </a:p>
          <a:p>
            <a:r>
              <a:rPr lang="en-US" sz="2200" dirty="0">
                <a:solidFill>
                  <a:srgbClr val="000000"/>
                </a:solidFill>
              </a:rPr>
              <a:t>    	 </a:t>
            </a:r>
            <a:r>
              <a:rPr lang="en-US" sz="2200" dirty="0" smtClean="0">
                <a:solidFill>
                  <a:srgbClr val="000000"/>
                </a:solidFill>
              </a:rPr>
              <a:t>  - </a:t>
            </a:r>
            <a:r>
              <a:rPr lang="en-US" sz="2200" dirty="0">
                <a:solidFill>
                  <a:srgbClr val="000000"/>
                </a:solidFill>
              </a:rPr>
              <a:t>volcanic contributions out of the ordinary.</a:t>
            </a:r>
          </a:p>
          <a:p>
            <a:endParaRPr lang="en-US" sz="2000" dirty="0">
              <a:solidFill>
                <a:srgbClr val="000000"/>
              </a:solidFill>
            </a:endParaRPr>
          </a:p>
          <a:p>
            <a:pPr algn="ctr"/>
            <a:r>
              <a:rPr lang="en-US" sz="2000" dirty="0">
                <a:solidFill>
                  <a:srgbClr val="000000"/>
                </a:solidFill>
              </a:rPr>
              <a:t>This list is far from exhaustive. </a:t>
            </a:r>
          </a:p>
        </p:txBody>
      </p:sp>
    </p:spTree>
    <p:extLst>
      <p:ext uri="{BB962C8B-B14F-4D97-AF65-F5344CB8AC3E}">
        <p14:creationId xmlns:p14="http://schemas.microsoft.com/office/powerpoint/2010/main" val="19009058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0739" y="13958"/>
            <a:ext cx="8624177" cy="6986528"/>
          </a:xfrm>
          <a:prstGeom prst="rect">
            <a:avLst/>
          </a:prstGeom>
          <a:noFill/>
        </p:spPr>
        <p:txBody>
          <a:bodyPr wrap="square" rtlCol="0">
            <a:spAutoFit/>
          </a:bodyPr>
          <a:lstStyle/>
          <a:p>
            <a:r>
              <a:rPr lang="en-US" sz="2800" b="1" dirty="0" smtClean="0">
                <a:latin typeface="Arial"/>
                <a:cs typeface="Arial"/>
              </a:rPr>
              <a:t>Forcing agents + feedback loops</a:t>
            </a:r>
            <a:r>
              <a:rPr lang="en-US" sz="2800" dirty="0" smtClean="0">
                <a:latin typeface="Arial"/>
                <a:cs typeface="Arial"/>
              </a:rPr>
              <a:t>:</a:t>
            </a:r>
          </a:p>
          <a:p>
            <a:endParaRPr lang="en-US" sz="2800" dirty="0">
              <a:latin typeface="Arial"/>
              <a:cs typeface="Arial"/>
            </a:endParaRPr>
          </a:p>
          <a:p>
            <a:r>
              <a:rPr lang="en-US" sz="2800" dirty="0" smtClean="0">
                <a:latin typeface="Arial"/>
                <a:cs typeface="Arial"/>
              </a:rPr>
              <a:t>Forcing agent: </a:t>
            </a:r>
          </a:p>
          <a:p>
            <a:pPr marL="285750" indent="-285750">
              <a:buFontTx/>
              <a:buChar char="-"/>
            </a:pPr>
            <a:r>
              <a:rPr lang="en-US" sz="2800" dirty="0" smtClean="0">
                <a:latin typeface="Arial"/>
                <a:cs typeface="Arial"/>
              </a:rPr>
              <a:t>slowly pushes system in one direction.</a:t>
            </a:r>
          </a:p>
          <a:p>
            <a:pPr marL="285750" indent="-285750">
              <a:buFontTx/>
              <a:buChar char="-"/>
            </a:pPr>
            <a:r>
              <a:rPr lang="en-US" sz="2800" dirty="0" err="1" smtClean="0">
                <a:latin typeface="Arial"/>
                <a:cs typeface="Arial"/>
              </a:rPr>
              <a:t>Milankovich</a:t>
            </a:r>
            <a:r>
              <a:rPr lang="en-US" sz="2800" dirty="0" smtClean="0">
                <a:latin typeface="Arial"/>
                <a:cs typeface="Arial"/>
              </a:rPr>
              <a:t> cycles for the earth’s climate is one example.</a:t>
            </a:r>
          </a:p>
          <a:p>
            <a:pPr marL="285750" indent="-285750">
              <a:buFontTx/>
              <a:buChar char="-"/>
            </a:pPr>
            <a:r>
              <a:rPr lang="en-US" sz="2800" dirty="0">
                <a:latin typeface="Arial"/>
                <a:cs typeface="Arial"/>
              </a:rPr>
              <a:t>v</a:t>
            </a:r>
            <a:r>
              <a:rPr lang="en-US" sz="2800" dirty="0" smtClean="0">
                <a:latin typeface="Arial"/>
                <a:cs typeface="Arial"/>
              </a:rPr>
              <a:t>ery long time (billions of years) sun’s luminosity changes.</a:t>
            </a:r>
          </a:p>
          <a:p>
            <a:pPr marL="285750" indent="-285750">
              <a:buFontTx/>
              <a:buChar char="-"/>
            </a:pPr>
            <a:endParaRPr lang="en-US" sz="2800" dirty="0">
              <a:latin typeface="Arial"/>
              <a:cs typeface="Arial"/>
            </a:endParaRPr>
          </a:p>
          <a:p>
            <a:r>
              <a:rPr lang="en-US" sz="2800" dirty="0" smtClean="0">
                <a:latin typeface="Arial"/>
                <a:cs typeface="Arial"/>
              </a:rPr>
              <a:t>Feedback loop: </a:t>
            </a:r>
          </a:p>
          <a:p>
            <a:pPr marL="285750" indent="-285750">
              <a:buFontTx/>
              <a:buChar char="-"/>
            </a:pPr>
            <a:r>
              <a:rPr lang="en-US" sz="2800" dirty="0" smtClean="0">
                <a:latin typeface="Arial"/>
                <a:cs typeface="Arial"/>
              </a:rPr>
              <a:t>positive versus negative loops.</a:t>
            </a:r>
          </a:p>
          <a:p>
            <a:pPr marL="285750" indent="-285750">
              <a:buFontTx/>
              <a:buChar char="-"/>
            </a:pPr>
            <a:r>
              <a:rPr lang="en-US" sz="2800" dirty="0">
                <a:latin typeface="Arial"/>
                <a:cs typeface="Arial"/>
              </a:rPr>
              <a:t>l</a:t>
            </a:r>
            <a:r>
              <a:rPr lang="en-US" sz="2800" dirty="0" smtClean="0">
                <a:latin typeface="Arial"/>
                <a:cs typeface="Arial"/>
              </a:rPr>
              <a:t>ocal atmospheric temperature &amp; melting changing area of sea-ice versus open water mediated by albedo. </a:t>
            </a:r>
          </a:p>
          <a:p>
            <a:pPr marL="285750" indent="-285750">
              <a:buFontTx/>
              <a:buChar char="-"/>
            </a:pPr>
            <a:r>
              <a:rPr lang="en-US" sz="2800" dirty="0">
                <a:latin typeface="Arial"/>
                <a:cs typeface="Arial"/>
              </a:rPr>
              <a:t>w</a:t>
            </a:r>
            <a:r>
              <a:rPr lang="en-US" sz="2800" dirty="0" smtClean="0">
                <a:latin typeface="Arial"/>
                <a:cs typeface="Arial"/>
              </a:rPr>
              <a:t>arming and methane in permafrost and in deep sea muds. </a:t>
            </a:r>
            <a:endParaRPr lang="en-US" sz="2800" dirty="0">
              <a:latin typeface="Arial"/>
              <a:cs typeface="Arial"/>
            </a:endParaRPr>
          </a:p>
        </p:txBody>
      </p:sp>
    </p:spTree>
    <p:extLst>
      <p:ext uri="{BB962C8B-B14F-4D97-AF65-F5344CB8AC3E}">
        <p14:creationId xmlns:p14="http://schemas.microsoft.com/office/powerpoint/2010/main" val="760165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ChangeArrowheads="1"/>
          </p:cNvSpPr>
          <p:nvPr/>
        </p:nvSpPr>
        <p:spPr bwMode="auto">
          <a:xfrm>
            <a:off x="0" y="921146"/>
            <a:ext cx="3886200"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en-US" sz="2400" b="1" dirty="0" smtClean="0">
                <a:solidFill>
                  <a:srgbClr val="000000"/>
                </a:solidFill>
                <a:latin typeface="Arial"/>
                <a:cs typeface="Arial"/>
              </a:rPr>
              <a:t>Why is global warming more pronounced in the Arctic?</a:t>
            </a:r>
          </a:p>
          <a:p>
            <a:pPr algn="ctr" eaLnBrk="0" hangingPunct="0"/>
            <a:endParaRPr lang="en-US" sz="2400" b="1" dirty="0">
              <a:solidFill>
                <a:srgbClr val="000000"/>
              </a:solidFill>
              <a:latin typeface="Arial"/>
              <a:cs typeface="Arial"/>
            </a:endParaRPr>
          </a:p>
          <a:p>
            <a:pPr algn="ctr" eaLnBrk="0" hangingPunct="0"/>
            <a:r>
              <a:rPr lang="en-US" sz="2000" dirty="0" smtClean="0">
                <a:solidFill>
                  <a:srgbClr val="000000"/>
                </a:solidFill>
                <a:latin typeface="Arial"/>
                <a:cs typeface="Arial"/>
              </a:rPr>
              <a:t>These images exemplify how Arctic sea-ice extent has decreased with time. </a:t>
            </a:r>
            <a:endParaRPr lang="en-US" sz="2000" dirty="0">
              <a:solidFill>
                <a:srgbClr val="000000"/>
              </a:solidFill>
              <a:latin typeface="Arial"/>
              <a:cs typeface="Arial"/>
            </a:endParaRPr>
          </a:p>
          <a:p>
            <a:pPr eaLnBrk="0" hangingPunct="0"/>
            <a:endParaRPr lang="en-US" sz="2000" dirty="0">
              <a:solidFill>
                <a:srgbClr val="000000"/>
              </a:solidFill>
              <a:latin typeface="Arial"/>
              <a:cs typeface="Arial"/>
            </a:endParaRPr>
          </a:p>
          <a:p>
            <a:pPr eaLnBrk="0" hangingPunct="0"/>
            <a:r>
              <a:rPr lang="en-US" sz="2000" dirty="0">
                <a:solidFill>
                  <a:srgbClr val="000000"/>
                </a:solidFill>
                <a:latin typeface="Arial"/>
                <a:cs typeface="Arial"/>
              </a:rPr>
              <a:t>Image source: </a:t>
            </a:r>
            <a:r>
              <a:rPr lang="en-US" sz="2000" dirty="0">
                <a:latin typeface="Arial"/>
                <a:cs typeface="Arial"/>
                <a:hlinkClick r:id="rId2"/>
              </a:rPr>
              <a:t>http://earthobservatory.nasa.gov/Newsroom/NewImages/images.php3?img_id=16340</a:t>
            </a:r>
            <a:r>
              <a:rPr lang="en-US" sz="2000" dirty="0">
                <a:latin typeface="Arial"/>
                <a:cs typeface="Arial"/>
              </a:rPr>
              <a:t> </a:t>
            </a:r>
            <a:endParaRPr lang="en-US" sz="2000" dirty="0" smtClean="0">
              <a:latin typeface="Arial"/>
              <a:cs typeface="Arial"/>
            </a:endParaRPr>
          </a:p>
          <a:p>
            <a:pPr eaLnBrk="0" hangingPunct="0"/>
            <a:endParaRPr lang="en-US" sz="2000" dirty="0">
              <a:solidFill>
                <a:srgbClr val="000000"/>
              </a:solidFill>
              <a:latin typeface="Arial"/>
              <a:cs typeface="Arial"/>
            </a:endParaRPr>
          </a:p>
          <a:p>
            <a:pPr eaLnBrk="0" hangingPunct="0"/>
            <a:r>
              <a:rPr lang="en-US" sz="2000" dirty="0" smtClean="0">
                <a:solidFill>
                  <a:srgbClr val="000000"/>
                </a:solidFill>
                <a:latin typeface="Arial"/>
                <a:cs typeface="Arial"/>
              </a:rPr>
              <a:t>A positive feedback loop between the sea-ice to open water ratio and melting accentuates the global signal. </a:t>
            </a:r>
            <a:endParaRPr lang="en-US" sz="2000" dirty="0">
              <a:solidFill>
                <a:srgbClr val="000000"/>
              </a:solidFill>
              <a:latin typeface="Arial"/>
              <a:cs typeface="Arial"/>
            </a:endParaRPr>
          </a:p>
          <a:p>
            <a:pPr eaLnBrk="0" hangingPunct="0"/>
            <a:endParaRPr lang="en-US" sz="2000" dirty="0">
              <a:solidFill>
                <a:srgbClr val="000000"/>
              </a:solidFill>
              <a:latin typeface="Arial"/>
              <a:cs typeface="Arial"/>
            </a:endParaRPr>
          </a:p>
        </p:txBody>
      </p:sp>
      <p:pic>
        <p:nvPicPr>
          <p:cNvPr id="276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9700" y="0"/>
            <a:ext cx="51943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92998548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ChangeArrowheads="1"/>
          </p:cNvSpPr>
          <p:nvPr/>
        </p:nvSpPr>
        <p:spPr bwMode="auto">
          <a:xfrm>
            <a:off x="609600" y="42491"/>
            <a:ext cx="7696200"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en-US" sz="1200" dirty="0">
                <a:solidFill>
                  <a:srgbClr val="000000"/>
                </a:solidFill>
                <a:latin typeface="Charcoal" charset="0"/>
                <a:hlinkClick r:id="rId2"/>
              </a:rPr>
              <a:t>http://yosemite.epa.gov/oar/globalwarming.nsf/content/ImpactsPolarRegions.html#</a:t>
            </a:r>
            <a:r>
              <a:rPr lang="en-US" sz="1200" dirty="0" smtClean="0">
                <a:solidFill>
                  <a:srgbClr val="000000"/>
                </a:solidFill>
                <a:latin typeface="Charcoal" charset="0"/>
                <a:hlinkClick r:id="rId2"/>
              </a:rPr>
              <a:t>sea</a:t>
            </a:r>
            <a:r>
              <a:rPr lang="en-US" sz="1200" dirty="0" smtClean="0">
                <a:solidFill>
                  <a:srgbClr val="000000"/>
                </a:solidFill>
                <a:latin typeface="Charcoal" charset="0"/>
              </a:rPr>
              <a:t> </a:t>
            </a:r>
            <a:endParaRPr lang="en-US" sz="1200" dirty="0">
              <a:solidFill>
                <a:srgbClr val="000000"/>
              </a:solidFill>
              <a:latin typeface="Charcoal" charset="0"/>
            </a:endParaRPr>
          </a:p>
          <a:p>
            <a:pPr algn="ctr" eaLnBrk="0" hangingPunct="0"/>
            <a:r>
              <a:rPr lang="en-US" sz="2000" b="1" dirty="0">
                <a:solidFill>
                  <a:srgbClr val="000000"/>
                </a:solidFill>
                <a:latin typeface="Charcoal" charset="0"/>
              </a:rPr>
              <a:t>Satellite-derived departures from monthly means in sea ice extent for the Northern Hemisphere, 1978-1998.</a:t>
            </a:r>
          </a:p>
          <a:p>
            <a:pPr algn="ctr" eaLnBrk="0" hangingPunct="0"/>
            <a:r>
              <a:rPr lang="en-US" sz="1200" dirty="0">
                <a:solidFill>
                  <a:srgbClr val="000000"/>
                </a:solidFill>
                <a:latin typeface="Charcoal" charset="0"/>
              </a:rPr>
              <a:t>Source: National Snow and Ice Data Center</a:t>
            </a:r>
          </a:p>
        </p:txBody>
      </p:sp>
      <p:pic>
        <p:nvPicPr>
          <p:cNvPr id="286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19709"/>
            <a:ext cx="8229600" cy="3911600"/>
          </a:xfrm>
          <a:prstGeom prst="rect">
            <a:avLst/>
          </a:prstGeom>
          <a:noFill/>
          <a:extLst>
            <a:ext uri="{909E8E84-426E-40dd-AFC4-6F175D3DCCD1}">
              <a14:hiddenFill xmlns:a14="http://schemas.microsoft.com/office/drawing/2010/main">
                <a:solidFill>
                  <a:srgbClr val="FFFFFF"/>
                </a:solidFill>
              </a14:hiddenFill>
            </a:ext>
          </a:extLst>
        </p:spPr>
      </p:pic>
      <p:sp>
        <p:nvSpPr>
          <p:cNvPr id="28678" name="Text Box 6"/>
          <p:cNvSpPr txBox="1">
            <a:spLocks noChangeArrowheads="1"/>
          </p:cNvSpPr>
          <p:nvPr/>
        </p:nvSpPr>
        <p:spPr bwMode="auto">
          <a:xfrm>
            <a:off x="228600" y="5040246"/>
            <a:ext cx="8915400" cy="1754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US" sz="2000" dirty="0" smtClean="0">
                <a:latin typeface="Times" charset="0"/>
              </a:rPr>
              <a:t>Note the </a:t>
            </a:r>
            <a:r>
              <a:rPr lang="en-US" sz="2000" dirty="0">
                <a:latin typeface="Times" charset="0"/>
              </a:rPr>
              <a:t>spiky seasonal </a:t>
            </a:r>
            <a:r>
              <a:rPr lang="en-US" sz="2000" dirty="0" smtClean="0">
                <a:latin typeface="Times" charset="0"/>
              </a:rPr>
              <a:t>fluctuations, but the longer trend of overall </a:t>
            </a:r>
            <a:r>
              <a:rPr lang="en-US" sz="2000" dirty="0">
                <a:latin typeface="Times" charset="0"/>
              </a:rPr>
              <a:t>decrease in </a:t>
            </a:r>
            <a:r>
              <a:rPr lang="en-US" sz="2000" dirty="0" smtClean="0">
                <a:latin typeface="Times" charset="0"/>
              </a:rPr>
              <a:t>ice extent. More recent l </a:t>
            </a:r>
            <a:r>
              <a:rPr lang="en-US" sz="2000" dirty="0">
                <a:latin typeface="Times" charset="0"/>
              </a:rPr>
              <a:t>data confirm the downward trend.  </a:t>
            </a:r>
            <a:r>
              <a:rPr lang="en-US" sz="2000" dirty="0" smtClean="0">
                <a:latin typeface="Times" charset="0"/>
              </a:rPr>
              <a:t>The Arctic </a:t>
            </a:r>
            <a:r>
              <a:rPr lang="en-US" sz="2000" dirty="0">
                <a:latin typeface="Times" charset="0"/>
              </a:rPr>
              <a:t>ocean could be ice free in the summer in a bit more than a century</a:t>
            </a:r>
            <a:r>
              <a:rPr lang="en-US" sz="2000" dirty="0" smtClean="0">
                <a:latin typeface="Times" charset="0"/>
              </a:rPr>
              <a:t>.</a:t>
            </a:r>
          </a:p>
          <a:p>
            <a:pPr eaLnBrk="0" hangingPunct="0"/>
            <a:r>
              <a:rPr lang="en-US" sz="2000" b="1" dirty="0" smtClean="0">
                <a:latin typeface="Times" charset="0"/>
              </a:rPr>
              <a:t>Video of ice </a:t>
            </a:r>
            <a:r>
              <a:rPr lang="en-US" sz="2000" b="1" dirty="0">
                <a:latin typeface="Times" charset="0"/>
              </a:rPr>
              <a:t>through time</a:t>
            </a:r>
            <a:r>
              <a:rPr lang="en-US" sz="2000" dirty="0">
                <a:latin typeface="Times" charset="0"/>
              </a:rPr>
              <a:t>: </a:t>
            </a:r>
            <a:r>
              <a:rPr lang="en-US" sz="1400" dirty="0">
                <a:latin typeface="Times" charset="0"/>
                <a:hlinkClick r:id="rId4"/>
              </a:rPr>
              <a:t>https://www.youtube.com/watch?annotation_id=annotation_2737688219&amp;feature=iv&amp;src_vid=H-BbPBg3vj8&amp;v=</a:t>
            </a:r>
            <a:r>
              <a:rPr lang="en-US" sz="1400" dirty="0" smtClean="0">
                <a:latin typeface="Times" charset="0"/>
                <a:hlinkClick r:id="rId4"/>
              </a:rPr>
              <a:t>FDRnH48LvhQ</a:t>
            </a:r>
            <a:r>
              <a:rPr lang="en-US" sz="1400" dirty="0" smtClean="0">
                <a:latin typeface="Times" charset="0"/>
              </a:rPr>
              <a:t> </a:t>
            </a:r>
            <a:endParaRPr lang="en-US" sz="1400" dirty="0">
              <a:latin typeface="Times" charset="0"/>
            </a:endParaRPr>
          </a:p>
        </p:txBody>
      </p:sp>
    </p:spTree>
    <p:extLst>
      <p:ext uri="{BB962C8B-B14F-4D97-AF65-F5344CB8AC3E}">
        <p14:creationId xmlns:p14="http://schemas.microsoft.com/office/powerpoint/2010/main" val="120010078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31384" y="0"/>
            <a:ext cx="7070103" cy="6858000"/>
          </a:xfrm>
          <a:prstGeom prst="rect">
            <a:avLst/>
          </a:prstGeom>
        </p:spPr>
      </p:pic>
      <p:sp>
        <p:nvSpPr>
          <p:cNvPr id="4" name="TextBox 3"/>
          <p:cNvSpPr txBox="1"/>
          <p:nvPr/>
        </p:nvSpPr>
        <p:spPr>
          <a:xfrm>
            <a:off x="7201487" y="690287"/>
            <a:ext cx="1942513" cy="4247317"/>
          </a:xfrm>
          <a:prstGeom prst="rect">
            <a:avLst/>
          </a:prstGeom>
          <a:noFill/>
        </p:spPr>
        <p:txBody>
          <a:bodyPr wrap="square" rtlCol="0">
            <a:spAutoFit/>
          </a:bodyPr>
          <a:lstStyle/>
          <a:p>
            <a:r>
              <a:rPr lang="en-US" b="1" dirty="0" smtClean="0">
                <a:latin typeface="Arial"/>
                <a:cs typeface="Arial"/>
              </a:rPr>
              <a:t>More recent data on both sea ice and snow extent with time in the northern hemisphere.  </a:t>
            </a:r>
            <a:r>
              <a:rPr lang="en-US" b="1" dirty="0">
                <a:latin typeface="Arial"/>
                <a:cs typeface="Arial"/>
              </a:rPr>
              <a:t>Image source: </a:t>
            </a:r>
            <a:r>
              <a:rPr lang="en-US" b="1" dirty="0">
                <a:latin typeface="Arial"/>
                <a:cs typeface="Arial"/>
                <a:hlinkClick r:id="rId3"/>
              </a:rPr>
              <a:t>http://www.arctic.noaa.gov/reportcard/</a:t>
            </a:r>
            <a:r>
              <a:rPr lang="en-US" b="1" dirty="0" smtClean="0">
                <a:latin typeface="Arial"/>
                <a:cs typeface="Arial"/>
                <a:hlinkClick r:id="rId3"/>
              </a:rPr>
              <a:t>snow_cover.html</a:t>
            </a:r>
            <a:r>
              <a:rPr lang="en-US" b="1" dirty="0" smtClean="0">
                <a:latin typeface="Arial"/>
                <a:cs typeface="Arial"/>
              </a:rPr>
              <a:t> </a:t>
            </a:r>
            <a:endParaRPr lang="en-US" b="1" dirty="0">
              <a:latin typeface="Arial"/>
              <a:cs typeface="Arial"/>
            </a:endParaRPr>
          </a:p>
          <a:p>
            <a:endParaRPr lang="en-US" b="1" dirty="0">
              <a:latin typeface="Arial"/>
              <a:cs typeface="Arial"/>
            </a:endParaRPr>
          </a:p>
        </p:txBody>
      </p:sp>
    </p:spTree>
    <p:extLst>
      <p:ext uri="{BB962C8B-B14F-4D97-AF65-F5344CB8AC3E}">
        <p14:creationId xmlns:p14="http://schemas.microsoft.com/office/powerpoint/2010/main" val="262304051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59000" y="0"/>
            <a:ext cx="6985000" cy="3175000"/>
          </a:xfrm>
          <a:prstGeom prst="rect">
            <a:avLst/>
          </a:prstGeom>
        </p:spPr>
      </p:pic>
      <p:sp>
        <p:nvSpPr>
          <p:cNvPr id="3" name="TextBox 2"/>
          <p:cNvSpPr txBox="1"/>
          <p:nvPr/>
        </p:nvSpPr>
        <p:spPr>
          <a:xfrm>
            <a:off x="120168" y="251222"/>
            <a:ext cx="1931214" cy="2308324"/>
          </a:xfrm>
          <a:prstGeom prst="rect">
            <a:avLst/>
          </a:prstGeom>
          <a:noFill/>
        </p:spPr>
        <p:txBody>
          <a:bodyPr wrap="square" rtlCol="0">
            <a:spAutoFit/>
          </a:bodyPr>
          <a:lstStyle/>
          <a:p>
            <a:r>
              <a:rPr lang="en-US" sz="2400" b="1" dirty="0" smtClean="0"/>
              <a:t>Volcanic eruptions and global climate – the short term effect.</a:t>
            </a:r>
            <a:endParaRPr lang="en-US" sz="2400" b="1" dirty="0"/>
          </a:p>
        </p:txBody>
      </p:sp>
      <p:pic>
        <p:nvPicPr>
          <p:cNvPr id="4" name="Picture 3"/>
          <p:cNvPicPr>
            <a:picLocks noChangeAspect="1"/>
          </p:cNvPicPr>
          <p:nvPr/>
        </p:nvPicPr>
        <p:blipFill>
          <a:blip r:embed="rId3"/>
          <a:stretch>
            <a:fillRect/>
          </a:stretch>
        </p:blipFill>
        <p:spPr>
          <a:xfrm>
            <a:off x="120168" y="3467100"/>
            <a:ext cx="5080000" cy="3390900"/>
          </a:xfrm>
          <a:prstGeom prst="rect">
            <a:avLst/>
          </a:prstGeom>
        </p:spPr>
      </p:pic>
      <p:sp>
        <p:nvSpPr>
          <p:cNvPr id="5" name="TextBox 4"/>
          <p:cNvSpPr txBox="1"/>
          <p:nvPr/>
        </p:nvSpPr>
        <p:spPr>
          <a:xfrm>
            <a:off x="5344757" y="3600843"/>
            <a:ext cx="3656204" cy="2862323"/>
          </a:xfrm>
          <a:prstGeom prst="rect">
            <a:avLst/>
          </a:prstGeom>
          <a:noFill/>
        </p:spPr>
        <p:txBody>
          <a:bodyPr wrap="square" rtlCol="0">
            <a:spAutoFit/>
          </a:bodyPr>
          <a:lstStyle/>
          <a:p>
            <a:r>
              <a:rPr lang="en-US" b="1" dirty="0" smtClean="0">
                <a:latin typeface="Arial"/>
                <a:cs typeface="Arial"/>
              </a:rPr>
              <a:t>The 1991 eruption of Mt. Pinatubo produced about .5 degree global cooling.  Both the volcanic ash and gases (sulfuric aerosols) serve to block sunlight.  Image source and more information at USGS site – </a:t>
            </a:r>
          </a:p>
          <a:p>
            <a:r>
              <a:rPr lang="de-DE" b="1" dirty="0">
                <a:latin typeface="Arial"/>
                <a:cs typeface="Arial"/>
                <a:hlinkClick r:id="rId4"/>
              </a:rPr>
              <a:t>http://pubs.usgs.gov/fs/1997/fs113-97</a:t>
            </a:r>
            <a:r>
              <a:rPr lang="de-DE" b="1" dirty="0" smtClean="0">
                <a:latin typeface="Arial"/>
                <a:cs typeface="Arial"/>
                <a:hlinkClick r:id="rId4"/>
              </a:rPr>
              <a:t>/</a:t>
            </a:r>
            <a:r>
              <a:rPr lang="de-DE" b="1" dirty="0" smtClean="0">
                <a:latin typeface="Arial"/>
                <a:cs typeface="Arial"/>
              </a:rPr>
              <a:t> </a:t>
            </a:r>
            <a:r>
              <a:rPr lang="en-US" b="1" dirty="0" smtClean="0">
                <a:latin typeface="Arial"/>
                <a:cs typeface="Arial"/>
              </a:rPr>
              <a:t> </a:t>
            </a:r>
            <a:endParaRPr lang="en-US" b="1" dirty="0">
              <a:latin typeface="Arial"/>
              <a:cs typeface="Arial"/>
            </a:endParaRPr>
          </a:p>
        </p:txBody>
      </p:sp>
    </p:spTree>
    <p:extLst>
      <p:ext uri="{BB962C8B-B14F-4D97-AF65-F5344CB8AC3E}">
        <p14:creationId xmlns:p14="http://schemas.microsoft.com/office/powerpoint/2010/main" val="41198346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0" y="59995"/>
            <a:ext cx="9144000" cy="335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charset="0"/>
                <a:ea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lgn="ctr"/>
            <a:r>
              <a:rPr lang="en-US" sz="2800" b="1" dirty="0" smtClean="0"/>
              <a:t>The role of life in climate?  Gaia </a:t>
            </a:r>
            <a:r>
              <a:rPr lang="en-US" sz="2800" b="1" dirty="0"/>
              <a:t>hypothesis</a:t>
            </a:r>
            <a:endParaRPr lang="en-US" dirty="0"/>
          </a:p>
          <a:p>
            <a:endParaRPr lang="en-US" dirty="0"/>
          </a:p>
          <a:p>
            <a:r>
              <a:rPr lang="en-US" b="1" dirty="0"/>
              <a:t>Life on earth (the biosphere) acts in </a:t>
            </a:r>
            <a:r>
              <a:rPr lang="en-US" b="1" dirty="0" smtClean="0"/>
              <a:t>aggregate </a:t>
            </a:r>
            <a:r>
              <a:rPr lang="en-US" b="1" dirty="0"/>
              <a:t>in such a manner </a:t>
            </a:r>
            <a:r>
              <a:rPr lang="en-US" b="1" dirty="0" smtClean="0"/>
              <a:t>in the long term so as </a:t>
            </a:r>
            <a:r>
              <a:rPr lang="en-US" b="1" dirty="0"/>
              <a:t>to preserve physical conditions on the earth so that they are favorable for life.</a:t>
            </a:r>
            <a:endParaRPr lang="en-US" dirty="0"/>
          </a:p>
          <a:p>
            <a:r>
              <a:rPr lang="en-US" sz="2000" dirty="0"/>
              <a:t>-</a:t>
            </a:r>
            <a:r>
              <a:rPr lang="en-US" sz="2000" dirty="0" smtClean="0"/>
              <a:t>To start understanding ask the </a:t>
            </a:r>
            <a:r>
              <a:rPr lang="en-US" sz="2000" dirty="0"/>
              <a:t>question - what is the atmosphere made of and why??</a:t>
            </a:r>
          </a:p>
          <a:p>
            <a:r>
              <a:rPr lang="en-US" sz="2000" dirty="0" smtClean="0"/>
              <a:t>- Then </a:t>
            </a:r>
            <a:r>
              <a:rPr lang="en-US" sz="2000" dirty="0"/>
              <a:t>ask which critical greenhouse gases are </a:t>
            </a:r>
            <a:r>
              <a:rPr lang="en-US" sz="2000" dirty="0" smtClean="0"/>
              <a:t>strongly biologically </a:t>
            </a:r>
            <a:r>
              <a:rPr lang="en-US" sz="2000" dirty="0"/>
              <a:t>mediated.</a:t>
            </a:r>
          </a:p>
          <a:p>
            <a:endParaRPr lang="en-US" dirty="0"/>
          </a:p>
          <a:p>
            <a:endParaRPr lang="en-US" dirty="0"/>
          </a:p>
        </p:txBody>
      </p:sp>
      <p:pic>
        <p:nvPicPr>
          <p:cNvPr id="2" name="Picture 1"/>
          <p:cNvPicPr>
            <a:picLocks noChangeAspect="1"/>
          </p:cNvPicPr>
          <p:nvPr/>
        </p:nvPicPr>
        <p:blipFill>
          <a:blip r:embed="rId2"/>
          <a:stretch>
            <a:fillRect/>
          </a:stretch>
        </p:blipFill>
        <p:spPr>
          <a:xfrm>
            <a:off x="4268439" y="3154227"/>
            <a:ext cx="4875561" cy="3461276"/>
          </a:xfrm>
          <a:prstGeom prst="rect">
            <a:avLst/>
          </a:prstGeom>
        </p:spPr>
      </p:pic>
      <p:sp>
        <p:nvSpPr>
          <p:cNvPr id="3" name="TextBox 2"/>
          <p:cNvSpPr txBox="1"/>
          <p:nvPr/>
        </p:nvSpPr>
        <p:spPr>
          <a:xfrm>
            <a:off x="125594" y="2693654"/>
            <a:ext cx="4256269" cy="3077766"/>
          </a:xfrm>
          <a:prstGeom prst="rect">
            <a:avLst/>
          </a:prstGeom>
          <a:noFill/>
        </p:spPr>
        <p:txBody>
          <a:bodyPr wrap="square" rtlCol="0">
            <a:spAutoFit/>
          </a:bodyPr>
          <a:lstStyle/>
          <a:p>
            <a:r>
              <a:rPr lang="en-US" sz="2000" dirty="0" smtClean="0">
                <a:latin typeface="Arial"/>
                <a:cs typeface="Arial"/>
              </a:rPr>
              <a:t>In the biosphere microbes rule! This is an image of a plankton bloom (population explosion).  Photosynthetic plankton draw down CO</a:t>
            </a:r>
            <a:r>
              <a:rPr lang="en-US" sz="2000" baseline="-25000" dirty="0" smtClean="0">
                <a:latin typeface="Arial"/>
                <a:cs typeface="Arial"/>
              </a:rPr>
              <a:t>2</a:t>
            </a:r>
            <a:r>
              <a:rPr lang="en-US" sz="2000" dirty="0" smtClean="0">
                <a:latin typeface="Arial"/>
                <a:cs typeface="Arial"/>
              </a:rPr>
              <a:t> in the atmosphere. </a:t>
            </a:r>
            <a:r>
              <a:rPr lang="en-US" dirty="0" smtClean="0">
                <a:latin typeface="Arial"/>
                <a:cs typeface="Arial"/>
              </a:rPr>
              <a:t>Image source: NOAA -</a:t>
            </a:r>
            <a:r>
              <a:rPr lang="en-US" sz="2000" dirty="0" smtClean="0">
                <a:latin typeface="Arial"/>
                <a:cs typeface="Arial"/>
              </a:rPr>
              <a:t> </a:t>
            </a:r>
            <a:r>
              <a:rPr lang="en-US" b="1" dirty="0">
                <a:latin typeface="Arial"/>
                <a:cs typeface="Arial"/>
              </a:rPr>
              <a:t>Spring and Fall Phytoplankton Blooms in the Eastern Bering Sea During 1995–</a:t>
            </a:r>
            <a:r>
              <a:rPr lang="en-US" b="1" dirty="0" smtClean="0">
                <a:latin typeface="Arial"/>
                <a:cs typeface="Arial"/>
              </a:rPr>
              <a:t>2011</a:t>
            </a:r>
            <a:r>
              <a:rPr lang="en-US" sz="2000" dirty="0">
                <a:latin typeface="Arial"/>
                <a:cs typeface="Arial"/>
              </a:rPr>
              <a:t> </a:t>
            </a:r>
            <a:r>
              <a:rPr lang="en-US" dirty="0"/>
              <a:t>- </a:t>
            </a:r>
            <a:r>
              <a:rPr lang="en-US" dirty="0">
                <a:hlinkClick r:id="rId3"/>
              </a:rPr>
              <a:t>http://www.afsc.noaa.gov/Quarterly/AMJ2014/</a:t>
            </a:r>
            <a:r>
              <a:rPr lang="en-US" dirty="0" smtClean="0">
                <a:hlinkClick r:id="rId3"/>
              </a:rPr>
              <a:t>amj14featurelead.htm</a:t>
            </a:r>
            <a:r>
              <a:rPr lang="en-US" dirty="0" smtClean="0"/>
              <a:t> </a:t>
            </a:r>
            <a:endParaRPr lang="en-US" b="1" dirty="0"/>
          </a:p>
        </p:txBody>
      </p:sp>
      <p:sp>
        <p:nvSpPr>
          <p:cNvPr id="4" name="TextBox 3"/>
          <p:cNvSpPr txBox="1"/>
          <p:nvPr/>
        </p:nvSpPr>
        <p:spPr>
          <a:xfrm>
            <a:off x="125594" y="5871253"/>
            <a:ext cx="4019035" cy="923330"/>
          </a:xfrm>
          <a:prstGeom prst="rect">
            <a:avLst/>
          </a:prstGeom>
          <a:noFill/>
        </p:spPr>
        <p:txBody>
          <a:bodyPr wrap="square" rtlCol="0">
            <a:spAutoFit/>
          </a:bodyPr>
          <a:lstStyle/>
          <a:p>
            <a:r>
              <a:rPr lang="en-US" b="1" dirty="0" smtClean="0">
                <a:latin typeface="Arial"/>
                <a:cs typeface="Arial"/>
              </a:rPr>
              <a:t>NASA visualization of plankton activity </a:t>
            </a:r>
            <a:r>
              <a:rPr lang="en-US" b="1" dirty="0">
                <a:latin typeface="Arial"/>
                <a:cs typeface="Arial"/>
              </a:rPr>
              <a:t>through time - </a:t>
            </a:r>
            <a:r>
              <a:rPr lang="en-US" dirty="0">
                <a:hlinkClick r:id="rId4"/>
              </a:rPr>
              <a:t>https://svs.gsfc.nasa.gov/</a:t>
            </a:r>
            <a:r>
              <a:rPr lang="en-US" dirty="0" smtClean="0">
                <a:hlinkClick r:id="rId4"/>
              </a:rPr>
              <a:t>3599</a:t>
            </a:r>
            <a:r>
              <a:rPr lang="en-US" dirty="0" smtClean="0"/>
              <a:t> </a:t>
            </a:r>
            <a:endParaRPr lang="en-US" dirty="0"/>
          </a:p>
        </p:txBody>
      </p:sp>
    </p:spTree>
    <p:extLst>
      <p:ext uri="{BB962C8B-B14F-4D97-AF65-F5344CB8AC3E}">
        <p14:creationId xmlns:p14="http://schemas.microsoft.com/office/powerpoint/2010/main" val="2658902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7914"/>
            <a:ext cx="9144000" cy="1015663"/>
          </a:xfrm>
          <a:prstGeom prst="rect">
            <a:avLst/>
          </a:prstGeom>
          <a:noFill/>
        </p:spPr>
        <p:txBody>
          <a:bodyPr wrap="square" rtlCol="0">
            <a:spAutoFit/>
          </a:bodyPr>
          <a:lstStyle/>
          <a:p>
            <a:pPr algn="ctr"/>
            <a:r>
              <a:rPr lang="en-US" sz="2000" b="1" dirty="0" smtClean="0">
                <a:latin typeface="Arial"/>
                <a:cs typeface="Arial"/>
              </a:rPr>
              <a:t>We have explored many mechanisms by which global energy balance and climate can change.</a:t>
            </a:r>
            <a:r>
              <a:rPr lang="en-US" sz="2000" b="1" dirty="0">
                <a:latin typeface="Arial"/>
                <a:cs typeface="Arial"/>
              </a:rPr>
              <a:t> </a:t>
            </a:r>
            <a:r>
              <a:rPr lang="en-US" sz="2000" b="1" dirty="0" smtClean="0">
                <a:latin typeface="Arial"/>
                <a:cs typeface="Arial"/>
              </a:rPr>
              <a:t>What are  the rates </a:t>
            </a:r>
            <a:r>
              <a:rPr lang="en-US" sz="2000" b="1" dirty="0">
                <a:latin typeface="Arial"/>
                <a:cs typeface="Arial"/>
              </a:rPr>
              <a:t>of </a:t>
            </a:r>
            <a:r>
              <a:rPr lang="en-US" sz="2000" b="1" dirty="0" smtClean="0">
                <a:latin typeface="Arial"/>
                <a:cs typeface="Arial"/>
              </a:rPr>
              <a:t>change associated w different mechanisms?</a:t>
            </a:r>
          </a:p>
        </p:txBody>
      </p:sp>
      <p:sp>
        <p:nvSpPr>
          <p:cNvPr id="3" name="TextBox 2"/>
          <p:cNvSpPr txBox="1"/>
          <p:nvPr/>
        </p:nvSpPr>
        <p:spPr>
          <a:xfrm>
            <a:off x="418650" y="1785784"/>
            <a:ext cx="8582311" cy="1015663"/>
          </a:xfrm>
          <a:prstGeom prst="rect">
            <a:avLst/>
          </a:prstGeom>
          <a:noFill/>
        </p:spPr>
        <p:txBody>
          <a:bodyPr wrap="square" rtlCol="0">
            <a:spAutoFit/>
          </a:bodyPr>
          <a:lstStyle/>
          <a:p>
            <a:r>
              <a:rPr lang="en-US" sz="2000" b="1" dirty="0" smtClean="0">
                <a:latin typeface="Arial"/>
                <a:cs typeface="Arial"/>
              </a:rPr>
              <a:t>Potentially short term </a:t>
            </a:r>
            <a:r>
              <a:rPr lang="en-US" sz="2000" dirty="0" smtClean="0">
                <a:latin typeface="Arial"/>
                <a:cs typeface="Arial"/>
              </a:rPr>
              <a:t>– decades to centuries: changes in albedo, changes in ocean-atmosphere heat exchange, changes in atmospheric green-house gas content, changes in global phytoplankton activity. </a:t>
            </a:r>
            <a:endParaRPr lang="en-US" sz="2000" dirty="0">
              <a:latin typeface="Arial"/>
              <a:cs typeface="Arial"/>
            </a:endParaRPr>
          </a:p>
        </p:txBody>
      </p:sp>
      <p:sp>
        <p:nvSpPr>
          <p:cNvPr id="5" name="TextBox 4"/>
          <p:cNvSpPr txBox="1"/>
          <p:nvPr/>
        </p:nvSpPr>
        <p:spPr>
          <a:xfrm>
            <a:off x="418650" y="1043577"/>
            <a:ext cx="8725350" cy="707886"/>
          </a:xfrm>
          <a:prstGeom prst="rect">
            <a:avLst/>
          </a:prstGeom>
          <a:noFill/>
        </p:spPr>
        <p:txBody>
          <a:bodyPr wrap="square" rtlCol="0">
            <a:spAutoFit/>
          </a:bodyPr>
          <a:lstStyle/>
          <a:p>
            <a:r>
              <a:rPr lang="en-US" sz="2000" b="1" dirty="0" smtClean="0">
                <a:latin typeface="Arial"/>
                <a:cs typeface="Arial"/>
              </a:rPr>
              <a:t>Long term </a:t>
            </a:r>
            <a:r>
              <a:rPr lang="en-US" sz="2000" dirty="0" smtClean="0">
                <a:latin typeface="Arial"/>
                <a:cs typeface="Arial"/>
              </a:rPr>
              <a:t>– </a:t>
            </a:r>
            <a:r>
              <a:rPr lang="en-US" sz="2000" dirty="0" err="1" smtClean="0">
                <a:latin typeface="Arial"/>
                <a:cs typeface="Arial"/>
              </a:rPr>
              <a:t>millenia</a:t>
            </a:r>
            <a:r>
              <a:rPr lang="en-US" sz="2000" dirty="0" smtClean="0">
                <a:latin typeface="Arial"/>
                <a:cs typeface="Arial"/>
              </a:rPr>
              <a:t> and greater:  orbital forcing (</a:t>
            </a:r>
            <a:r>
              <a:rPr lang="en-US" sz="2000" dirty="0" err="1" smtClean="0">
                <a:latin typeface="Arial"/>
                <a:cs typeface="Arial"/>
              </a:rPr>
              <a:t>Milankovich</a:t>
            </a:r>
            <a:r>
              <a:rPr lang="en-US" sz="2000" dirty="0" smtClean="0">
                <a:latin typeface="Arial"/>
                <a:cs typeface="Arial"/>
              </a:rPr>
              <a:t> cycles), changes in continental position, solar evolution. </a:t>
            </a:r>
            <a:endParaRPr lang="en-US" sz="2000" dirty="0">
              <a:latin typeface="Arial"/>
              <a:cs typeface="Arial"/>
            </a:endParaRPr>
          </a:p>
        </p:txBody>
      </p:sp>
      <p:pic>
        <p:nvPicPr>
          <p:cNvPr id="6" name="Picture 5"/>
          <p:cNvPicPr>
            <a:picLocks noChangeAspect="1"/>
          </p:cNvPicPr>
          <p:nvPr/>
        </p:nvPicPr>
        <p:blipFill>
          <a:blip r:embed="rId2"/>
          <a:stretch>
            <a:fillRect/>
          </a:stretch>
        </p:blipFill>
        <p:spPr>
          <a:xfrm>
            <a:off x="2654936" y="2801447"/>
            <a:ext cx="6489065" cy="3922320"/>
          </a:xfrm>
          <a:prstGeom prst="rect">
            <a:avLst/>
          </a:prstGeom>
        </p:spPr>
      </p:pic>
      <p:sp>
        <p:nvSpPr>
          <p:cNvPr id="7" name="TextBox 6"/>
          <p:cNvSpPr txBox="1"/>
          <p:nvPr/>
        </p:nvSpPr>
        <p:spPr>
          <a:xfrm>
            <a:off x="125596" y="2935680"/>
            <a:ext cx="2529340" cy="3570209"/>
          </a:xfrm>
          <a:prstGeom prst="rect">
            <a:avLst/>
          </a:prstGeom>
          <a:noFill/>
        </p:spPr>
        <p:txBody>
          <a:bodyPr wrap="square" rtlCol="0">
            <a:spAutoFit/>
          </a:bodyPr>
          <a:lstStyle/>
          <a:p>
            <a:r>
              <a:rPr lang="en-US" dirty="0" smtClean="0">
                <a:latin typeface="Arial"/>
                <a:cs typeface="Arial"/>
              </a:rPr>
              <a:t>Carbon cycle with reservoir size and fluxes (per year, red numbers). The larger the flux relative to the size of a reservoir, the shorter the residence time, and the greater potential effect a change in the flux can have.  </a:t>
            </a:r>
            <a:r>
              <a:rPr lang="en-US" dirty="0">
                <a:latin typeface="Arial"/>
                <a:cs typeface="Arial"/>
              </a:rPr>
              <a:t>Image source: </a:t>
            </a:r>
            <a:r>
              <a:rPr lang="en-US" sz="1400" dirty="0">
                <a:latin typeface="Arial"/>
                <a:cs typeface="Arial"/>
                <a:hlinkClick r:id="rId3"/>
              </a:rPr>
              <a:t>https://www.gfdl.noaa.gov/anthropogenic-carbon-cycle</a:t>
            </a:r>
            <a:r>
              <a:rPr lang="en-US" sz="1400" dirty="0" smtClean="0">
                <a:latin typeface="Arial"/>
                <a:cs typeface="Arial"/>
                <a:hlinkClick r:id="rId3"/>
              </a:rPr>
              <a:t>/</a:t>
            </a:r>
            <a:r>
              <a:rPr lang="en-US" sz="1400" dirty="0" smtClean="0">
                <a:latin typeface="Arial"/>
                <a:cs typeface="Arial"/>
              </a:rPr>
              <a:t> </a:t>
            </a:r>
            <a:endParaRPr lang="en-US" sz="1400" dirty="0">
              <a:latin typeface="Arial"/>
              <a:cs typeface="Arial"/>
            </a:endParaRPr>
          </a:p>
        </p:txBody>
      </p:sp>
    </p:spTree>
    <p:extLst>
      <p:ext uri="{BB962C8B-B14F-4D97-AF65-F5344CB8AC3E}">
        <p14:creationId xmlns:p14="http://schemas.microsoft.com/office/powerpoint/2010/main" val="39191483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641" y="27914"/>
            <a:ext cx="4019033" cy="7109637"/>
          </a:xfrm>
          <a:prstGeom prst="rect">
            <a:avLst/>
          </a:prstGeom>
          <a:noFill/>
        </p:spPr>
        <p:txBody>
          <a:bodyPr wrap="square" rtlCol="0">
            <a:spAutoFit/>
          </a:bodyPr>
          <a:lstStyle/>
          <a:p>
            <a:pPr algn="ctr"/>
            <a:r>
              <a:rPr lang="en-US" sz="2400" b="1" i="1" dirty="0" smtClean="0">
                <a:latin typeface="Arial"/>
                <a:cs typeface="Arial"/>
              </a:rPr>
              <a:t>What is driving recent global warming?</a:t>
            </a:r>
          </a:p>
          <a:p>
            <a:endParaRPr lang="en-US" sz="2400" dirty="0">
              <a:latin typeface="Arial"/>
              <a:cs typeface="Arial"/>
            </a:endParaRPr>
          </a:p>
          <a:p>
            <a:pPr marL="285750" indent="-285750">
              <a:buFontTx/>
              <a:buChar char="-"/>
            </a:pPr>
            <a:r>
              <a:rPr lang="en-US" sz="2400" dirty="0">
                <a:latin typeface="Arial"/>
                <a:cs typeface="Arial"/>
              </a:rPr>
              <a:t>i</a:t>
            </a:r>
            <a:r>
              <a:rPr lang="en-US" sz="2400" dirty="0" smtClean="0">
                <a:latin typeface="Arial"/>
                <a:cs typeface="Arial"/>
              </a:rPr>
              <a:t>ncrease in atmospheric CO2 content?</a:t>
            </a:r>
          </a:p>
          <a:p>
            <a:pPr marL="742950" lvl="1" indent="-285750">
              <a:buFontTx/>
              <a:buChar char="-"/>
            </a:pPr>
            <a:r>
              <a:rPr lang="en-US" sz="2400" dirty="0" smtClean="0">
                <a:latin typeface="Arial"/>
                <a:cs typeface="Arial"/>
              </a:rPr>
              <a:t>volcanic input.</a:t>
            </a:r>
          </a:p>
          <a:p>
            <a:pPr marL="742950" lvl="1" indent="-285750">
              <a:buFontTx/>
              <a:buChar char="-"/>
            </a:pPr>
            <a:r>
              <a:rPr lang="en-US" sz="2400" dirty="0" smtClean="0">
                <a:latin typeface="Arial"/>
                <a:cs typeface="Arial"/>
              </a:rPr>
              <a:t>Anthropogenic:</a:t>
            </a:r>
          </a:p>
          <a:p>
            <a:pPr marL="1200150" lvl="2" indent="-285750">
              <a:buFontTx/>
              <a:buChar char="-"/>
            </a:pPr>
            <a:r>
              <a:rPr lang="en-US" sz="2400" dirty="0">
                <a:latin typeface="Arial"/>
                <a:cs typeface="Arial"/>
              </a:rPr>
              <a:t>f</a:t>
            </a:r>
            <a:r>
              <a:rPr lang="en-US" sz="2400" dirty="0" smtClean="0">
                <a:latin typeface="Arial"/>
                <a:cs typeface="Arial"/>
              </a:rPr>
              <a:t>ossil fuel burning</a:t>
            </a:r>
          </a:p>
          <a:p>
            <a:pPr marL="1200150" lvl="2" indent="-285750">
              <a:buFontTx/>
              <a:buChar char="-"/>
            </a:pPr>
            <a:r>
              <a:rPr lang="en-US" sz="2400" dirty="0">
                <a:latin typeface="Arial"/>
                <a:cs typeface="Arial"/>
              </a:rPr>
              <a:t>d</a:t>
            </a:r>
            <a:r>
              <a:rPr lang="en-US" sz="2400" dirty="0" smtClean="0">
                <a:latin typeface="Arial"/>
                <a:cs typeface="Arial"/>
              </a:rPr>
              <a:t>eforestation</a:t>
            </a:r>
          </a:p>
          <a:p>
            <a:pPr marL="1200150" lvl="2" indent="-285750">
              <a:buFontTx/>
              <a:buChar char="-"/>
            </a:pPr>
            <a:r>
              <a:rPr lang="en-US" sz="2400" dirty="0">
                <a:latin typeface="Arial"/>
                <a:cs typeface="Arial"/>
              </a:rPr>
              <a:t>c</a:t>
            </a:r>
            <a:r>
              <a:rPr lang="en-US" sz="2400" dirty="0" smtClean="0">
                <a:latin typeface="Arial"/>
                <a:cs typeface="Arial"/>
              </a:rPr>
              <a:t>ement production</a:t>
            </a:r>
          </a:p>
          <a:p>
            <a:pPr marL="1200150" lvl="2" indent="-285750">
              <a:buFontTx/>
              <a:buChar char="-"/>
            </a:pPr>
            <a:endParaRPr lang="en-US" sz="2400" dirty="0" smtClean="0">
              <a:latin typeface="Arial"/>
              <a:cs typeface="Arial"/>
            </a:endParaRPr>
          </a:p>
          <a:p>
            <a:pPr marL="285750" indent="-285750">
              <a:buFontTx/>
              <a:buChar char="-"/>
            </a:pPr>
            <a:r>
              <a:rPr lang="en-US" sz="2400" dirty="0">
                <a:latin typeface="Arial"/>
                <a:cs typeface="Arial"/>
              </a:rPr>
              <a:t>i</a:t>
            </a:r>
            <a:r>
              <a:rPr lang="en-US" sz="2400" dirty="0" smtClean="0">
                <a:latin typeface="Arial"/>
                <a:cs typeface="Arial"/>
              </a:rPr>
              <a:t>ncrease in water vapor?</a:t>
            </a:r>
            <a:endParaRPr lang="en-US" sz="2400" dirty="0">
              <a:latin typeface="Arial"/>
              <a:cs typeface="Arial"/>
            </a:endParaRPr>
          </a:p>
          <a:p>
            <a:pPr marL="285750" indent="-285750">
              <a:buFontTx/>
              <a:buChar char="-"/>
            </a:pPr>
            <a:endParaRPr lang="en-US" sz="2400" dirty="0" smtClean="0">
              <a:latin typeface="Arial"/>
              <a:cs typeface="Arial"/>
            </a:endParaRPr>
          </a:p>
          <a:p>
            <a:pPr marL="285750" indent="-285750">
              <a:buFontTx/>
              <a:buChar char="-"/>
            </a:pPr>
            <a:r>
              <a:rPr lang="en-US" sz="2400" dirty="0" smtClean="0">
                <a:latin typeface="Arial"/>
                <a:cs typeface="Arial"/>
              </a:rPr>
              <a:t>solar forcing?</a:t>
            </a:r>
          </a:p>
          <a:p>
            <a:pPr marL="285750" indent="-285750">
              <a:buFontTx/>
              <a:buChar char="-"/>
            </a:pPr>
            <a:endParaRPr lang="en-US" sz="2400" dirty="0">
              <a:latin typeface="Arial"/>
              <a:cs typeface="Arial"/>
            </a:endParaRPr>
          </a:p>
          <a:p>
            <a:pPr marL="285750" indent="-285750">
              <a:buFontTx/>
              <a:buChar char="-"/>
            </a:pPr>
            <a:r>
              <a:rPr lang="en-US" sz="2400" dirty="0" smtClean="0">
                <a:latin typeface="Arial"/>
                <a:cs typeface="Arial"/>
              </a:rPr>
              <a:t>Orbital forcing – not on the right time scale. </a:t>
            </a:r>
            <a:endParaRPr lang="en-US" sz="2400" dirty="0">
              <a:latin typeface="Arial"/>
              <a:cs typeface="Arial"/>
            </a:endParaRPr>
          </a:p>
          <a:p>
            <a:pPr marL="285750" indent="-285750">
              <a:buFontTx/>
              <a:buChar char="-"/>
            </a:pPr>
            <a:endParaRPr lang="en-US" sz="2400" dirty="0" smtClean="0">
              <a:latin typeface="Arial"/>
              <a:cs typeface="Arial"/>
            </a:endParaRPr>
          </a:p>
          <a:p>
            <a:pPr marL="285750" indent="-285750">
              <a:buFontTx/>
              <a:buChar char="-"/>
            </a:pPr>
            <a:endParaRPr lang="en-US" sz="2400" dirty="0">
              <a:latin typeface="Arial"/>
              <a:cs typeface="Arial"/>
            </a:endParaRPr>
          </a:p>
        </p:txBody>
      </p:sp>
      <p:pic>
        <p:nvPicPr>
          <p:cNvPr id="3" name="Picture 2"/>
          <p:cNvPicPr>
            <a:picLocks noChangeAspect="1"/>
          </p:cNvPicPr>
          <p:nvPr/>
        </p:nvPicPr>
        <p:blipFill>
          <a:blip r:embed="rId2"/>
          <a:stretch>
            <a:fillRect/>
          </a:stretch>
        </p:blipFill>
        <p:spPr>
          <a:xfrm>
            <a:off x="4013200" y="3428141"/>
            <a:ext cx="5130800" cy="2997200"/>
          </a:xfrm>
          <a:prstGeom prst="rect">
            <a:avLst/>
          </a:prstGeom>
        </p:spPr>
      </p:pic>
      <p:sp>
        <p:nvSpPr>
          <p:cNvPr id="4" name="TextBox 3"/>
          <p:cNvSpPr txBox="1"/>
          <p:nvPr/>
        </p:nvSpPr>
        <p:spPr>
          <a:xfrm>
            <a:off x="4367908" y="809492"/>
            <a:ext cx="4507459" cy="2246769"/>
          </a:xfrm>
          <a:prstGeom prst="rect">
            <a:avLst/>
          </a:prstGeom>
          <a:noFill/>
        </p:spPr>
        <p:txBody>
          <a:bodyPr wrap="square" rtlCol="0">
            <a:spAutoFit/>
          </a:bodyPr>
          <a:lstStyle/>
          <a:p>
            <a:r>
              <a:rPr lang="en-US" sz="2000" dirty="0" smtClean="0">
                <a:latin typeface="Arial"/>
                <a:cs typeface="Arial"/>
              </a:rPr>
              <a:t>Regarding solar forcing, recent satellite data (graph below) shows the sun-spot cycles, but no net increase. Note that the degree of fluctuation is less than .1%. More information and </a:t>
            </a:r>
            <a:r>
              <a:rPr lang="en-US" sz="2000" dirty="0">
                <a:latin typeface="Arial"/>
                <a:cs typeface="Arial"/>
              </a:rPr>
              <a:t>image source at: </a:t>
            </a:r>
            <a:r>
              <a:rPr lang="en-US" sz="2000" dirty="0">
                <a:latin typeface="Arial"/>
                <a:cs typeface="Arial"/>
                <a:hlinkClick r:id="rId3"/>
              </a:rPr>
              <a:t>http://history.aip.org/climate/</a:t>
            </a:r>
            <a:r>
              <a:rPr lang="en-US" sz="2000" dirty="0" smtClean="0">
                <a:latin typeface="Arial"/>
                <a:cs typeface="Arial"/>
                <a:hlinkClick r:id="rId3"/>
              </a:rPr>
              <a:t>solar.htm</a:t>
            </a:r>
            <a:r>
              <a:rPr lang="en-US" sz="2000" dirty="0" smtClean="0">
                <a:latin typeface="Arial"/>
                <a:cs typeface="Arial"/>
              </a:rPr>
              <a:t> </a:t>
            </a:r>
            <a:endParaRPr lang="en-US" sz="2000" dirty="0">
              <a:latin typeface="Arial"/>
              <a:cs typeface="Arial"/>
            </a:endParaRPr>
          </a:p>
        </p:txBody>
      </p:sp>
    </p:spTree>
    <p:extLst>
      <p:ext uri="{BB962C8B-B14F-4D97-AF65-F5344CB8AC3E}">
        <p14:creationId xmlns:p14="http://schemas.microsoft.com/office/powerpoint/2010/main" val="25099779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55" y="74026"/>
            <a:ext cx="4019033" cy="4524316"/>
          </a:xfrm>
          <a:prstGeom prst="rect">
            <a:avLst/>
          </a:prstGeom>
          <a:noFill/>
        </p:spPr>
        <p:txBody>
          <a:bodyPr wrap="square" rtlCol="0">
            <a:spAutoFit/>
          </a:bodyPr>
          <a:lstStyle/>
          <a:p>
            <a:r>
              <a:rPr lang="en-US" b="1" i="1" dirty="0" smtClean="0">
                <a:latin typeface="Arial"/>
                <a:cs typeface="Arial"/>
              </a:rPr>
              <a:t>Water vapor as a possibility?</a:t>
            </a:r>
          </a:p>
          <a:p>
            <a:endParaRPr lang="en-US" b="1" i="1" dirty="0" smtClean="0">
              <a:latin typeface="Arial"/>
              <a:cs typeface="Arial"/>
            </a:endParaRPr>
          </a:p>
          <a:p>
            <a:pPr marL="285750" indent="-285750">
              <a:buFontTx/>
              <a:buChar char="-"/>
            </a:pPr>
            <a:r>
              <a:rPr lang="en-US" dirty="0" smtClean="0">
                <a:latin typeface="Arial"/>
                <a:cs typeface="Arial"/>
              </a:rPr>
              <a:t>Some evidence water vapor has increased as temperatures have increased.</a:t>
            </a:r>
          </a:p>
          <a:p>
            <a:pPr marL="285750" indent="-285750">
              <a:buFontTx/>
              <a:buChar char="-"/>
            </a:pPr>
            <a:r>
              <a:rPr lang="en-US" dirty="0" smtClean="0">
                <a:latin typeface="Arial"/>
                <a:cs typeface="Arial"/>
              </a:rPr>
              <a:t>Atmospheric water vapor increases with temperature, and thus is linked to other green house gases such as CO</a:t>
            </a:r>
            <a:r>
              <a:rPr lang="en-US" baseline="-25000" dirty="0" smtClean="0">
                <a:latin typeface="Arial"/>
                <a:cs typeface="Arial"/>
              </a:rPr>
              <a:t>2</a:t>
            </a:r>
            <a:r>
              <a:rPr lang="en-US" dirty="0" smtClean="0">
                <a:latin typeface="Arial"/>
                <a:cs typeface="Arial"/>
              </a:rPr>
              <a:t>, i.e. water vapor increase can be explained by a CO</a:t>
            </a:r>
            <a:r>
              <a:rPr lang="en-US" baseline="-25000" dirty="0" smtClean="0">
                <a:latin typeface="Arial"/>
                <a:cs typeface="Arial"/>
              </a:rPr>
              <a:t>2</a:t>
            </a:r>
            <a:r>
              <a:rPr lang="en-US" dirty="0" smtClean="0">
                <a:latin typeface="Arial"/>
                <a:cs typeface="Arial"/>
              </a:rPr>
              <a:t> increase (see below).</a:t>
            </a:r>
          </a:p>
          <a:p>
            <a:pPr marL="285750" indent="-285750">
              <a:buFontTx/>
              <a:buChar char="-"/>
            </a:pPr>
            <a:r>
              <a:rPr lang="en-US" dirty="0" smtClean="0">
                <a:latin typeface="Arial"/>
                <a:cs typeface="Arial"/>
              </a:rPr>
              <a:t>Water vapor has a short term residence time in the atmosphere.</a:t>
            </a:r>
          </a:p>
          <a:p>
            <a:pPr marL="285750" indent="-285750">
              <a:buFontTx/>
              <a:buChar char="-"/>
            </a:pPr>
            <a:r>
              <a:rPr lang="en-US" dirty="0" smtClean="0">
                <a:latin typeface="Arial"/>
                <a:cs typeface="Arial"/>
              </a:rPr>
              <a:t>Water vapor linked to clouds, which can increase reflection, and have a cooling effect. </a:t>
            </a:r>
            <a:endParaRPr lang="en-US" dirty="0">
              <a:latin typeface="Arial"/>
              <a:cs typeface="Arial"/>
            </a:endParaRPr>
          </a:p>
        </p:txBody>
      </p:sp>
      <p:sp>
        <p:nvSpPr>
          <p:cNvPr id="4" name="TextBox 3"/>
          <p:cNvSpPr txBox="1"/>
          <p:nvPr/>
        </p:nvSpPr>
        <p:spPr>
          <a:xfrm>
            <a:off x="3712024" y="5526875"/>
            <a:ext cx="5431976" cy="1200329"/>
          </a:xfrm>
          <a:prstGeom prst="rect">
            <a:avLst/>
          </a:prstGeom>
          <a:noFill/>
        </p:spPr>
        <p:txBody>
          <a:bodyPr wrap="square" rtlCol="0">
            <a:spAutoFit/>
          </a:bodyPr>
          <a:lstStyle/>
          <a:p>
            <a:r>
              <a:rPr lang="en-US" dirty="0" smtClean="0"/>
              <a:t> Above, example of data.  Water vapor is also increasing. More information and graph </a:t>
            </a:r>
            <a:r>
              <a:rPr lang="en-US" dirty="0"/>
              <a:t>source: </a:t>
            </a:r>
            <a:r>
              <a:rPr lang="en-US" sz="1000" dirty="0">
                <a:hlinkClick r:id="rId2"/>
              </a:rPr>
              <a:t>http://www.ipcc.ch/publications_and_data/ar4/wg1/en/ch3s3-4-2-1.</a:t>
            </a:r>
            <a:r>
              <a:rPr lang="en-US" sz="1000" dirty="0" smtClean="0">
                <a:hlinkClick r:id="rId2"/>
              </a:rPr>
              <a:t>html</a:t>
            </a:r>
            <a:r>
              <a:rPr lang="en-US" sz="1000" dirty="0"/>
              <a:t>  </a:t>
            </a:r>
            <a:r>
              <a:rPr lang="en-US" dirty="0" smtClean="0"/>
              <a:t>Left </a:t>
            </a:r>
            <a:r>
              <a:rPr lang="en-US" dirty="0"/>
              <a:t>i</a:t>
            </a:r>
            <a:r>
              <a:rPr lang="en-US" dirty="0" smtClean="0"/>
              <a:t>mage source: </a:t>
            </a:r>
            <a:r>
              <a:rPr lang="en-US" sz="1000" dirty="0">
                <a:hlinkClick r:id="rId3"/>
              </a:rPr>
              <a:t>https://www.nasa.gov/centers/goddard/news/topstory/2004/</a:t>
            </a:r>
            <a:r>
              <a:rPr lang="en-US" sz="1000" dirty="0" smtClean="0">
                <a:hlinkClick r:id="rId3"/>
              </a:rPr>
              <a:t>0315humidity.html</a:t>
            </a:r>
            <a:r>
              <a:rPr lang="en-US" sz="1000" dirty="0" smtClean="0"/>
              <a:t> </a:t>
            </a:r>
            <a:endParaRPr lang="en-US" sz="1000" dirty="0"/>
          </a:p>
        </p:txBody>
      </p:sp>
      <p:pic>
        <p:nvPicPr>
          <p:cNvPr id="5" name="Picture 4"/>
          <p:cNvPicPr>
            <a:picLocks noChangeAspect="1"/>
          </p:cNvPicPr>
          <p:nvPr/>
        </p:nvPicPr>
        <p:blipFill>
          <a:blip r:embed="rId4"/>
          <a:stretch>
            <a:fillRect/>
          </a:stretch>
        </p:blipFill>
        <p:spPr>
          <a:xfrm>
            <a:off x="4032989" y="119126"/>
            <a:ext cx="5111011" cy="5242438"/>
          </a:xfrm>
          <a:prstGeom prst="rect">
            <a:avLst/>
          </a:prstGeom>
        </p:spPr>
      </p:pic>
      <p:pic>
        <p:nvPicPr>
          <p:cNvPr id="6" name="Picture 5"/>
          <p:cNvPicPr>
            <a:picLocks noChangeAspect="1"/>
          </p:cNvPicPr>
          <p:nvPr/>
        </p:nvPicPr>
        <p:blipFill>
          <a:blip r:embed="rId5"/>
          <a:stretch>
            <a:fillRect/>
          </a:stretch>
        </p:blipFill>
        <p:spPr>
          <a:xfrm>
            <a:off x="318251" y="4563859"/>
            <a:ext cx="3191214" cy="2165467"/>
          </a:xfrm>
          <a:prstGeom prst="rect">
            <a:avLst/>
          </a:prstGeom>
        </p:spPr>
      </p:pic>
    </p:spTree>
    <p:extLst>
      <p:ext uri="{BB962C8B-B14F-4D97-AF65-F5344CB8AC3E}">
        <p14:creationId xmlns:p14="http://schemas.microsoft.com/office/powerpoint/2010/main" val="37494036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4"/>
          <p:cNvSpPr>
            <a:spLocks noChangeArrowheads="1"/>
          </p:cNvSpPr>
          <p:nvPr/>
        </p:nvSpPr>
        <p:spPr bwMode="auto">
          <a:xfrm>
            <a:off x="914400" y="152400"/>
            <a:ext cx="7696200" cy="569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0" hangingPunct="0"/>
            <a:r>
              <a:rPr lang="en-US" b="1" dirty="0">
                <a:solidFill>
                  <a:srgbClr val="000000"/>
                </a:solidFill>
                <a:latin typeface="Arial"/>
                <a:cs typeface="Arial"/>
              </a:rPr>
              <a:t>A graph of atmospheric carbon dioxide levels in recent times. </a:t>
            </a:r>
            <a:r>
              <a:rPr lang="en-US" sz="1200" b="1" dirty="0">
                <a:solidFill>
                  <a:srgbClr val="000000"/>
                </a:solidFill>
                <a:latin typeface="Arial"/>
                <a:cs typeface="Arial"/>
              </a:rPr>
              <a:t>http://</a:t>
            </a:r>
            <a:r>
              <a:rPr lang="en-US" sz="1200" b="1" dirty="0" err="1">
                <a:solidFill>
                  <a:srgbClr val="000000"/>
                </a:solidFill>
                <a:latin typeface="Arial"/>
                <a:cs typeface="Arial"/>
              </a:rPr>
              <a:t>www.esr.org</a:t>
            </a:r>
            <a:r>
              <a:rPr lang="en-US" sz="1200" b="1" dirty="0">
                <a:solidFill>
                  <a:srgbClr val="000000"/>
                </a:solidFill>
                <a:latin typeface="Arial"/>
                <a:cs typeface="Arial"/>
              </a:rPr>
              <a:t>/outreach/</a:t>
            </a:r>
            <a:r>
              <a:rPr lang="en-US" sz="1200" b="1" dirty="0" err="1">
                <a:solidFill>
                  <a:srgbClr val="000000"/>
                </a:solidFill>
                <a:latin typeface="Arial"/>
                <a:cs typeface="Arial"/>
              </a:rPr>
              <a:t>climate_change</a:t>
            </a:r>
            <a:r>
              <a:rPr lang="en-US" sz="1200" b="1" dirty="0">
                <a:solidFill>
                  <a:srgbClr val="000000"/>
                </a:solidFill>
                <a:latin typeface="Arial"/>
                <a:cs typeface="Arial"/>
              </a:rPr>
              <a:t>/</a:t>
            </a:r>
            <a:r>
              <a:rPr lang="en-US" sz="1200" b="1" dirty="0" err="1">
                <a:solidFill>
                  <a:srgbClr val="000000"/>
                </a:solidFill>
                <a:latin typeface="Arial"/>
                <a:cs typeface="Arial"/>
              </a:rPr>
              <a:t>mans_impact</a:t>
            </a:r>
            <a:r>
              <a:rPr lang="en-US" sz="1200" b="1" dirty="0">
                <a:solidFill>
                  <a:srgbClr val="000000"/>
                </a:solidFill>
                <a:latin typeface="Arial"/>
                <a:cs typeface="Arial"/>
              </a:rPr>
              <a:t>/man1.html</a:t>
            </a:r>
          </a:p>
        </p:txBody>
      </p:sp>
      <p:pic>
        <p:nvPicPr>
          <p:cNvPr id="266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850900"/>
            <a:ext cx="8305800" cy="5930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4905685"/>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13116" y="114102"/>
            <a:ext cx="7873825" cy="6045973"/>
          </a:xfrm>
          <a:prstGeom prst="rect">
            <a:avLst/>
          </a:prstGeom>
        </p:spPr>
      </p:pic>
      <p:sp>
        <p:nvSpPr>
          <p:cNvPr id="5" name="TextBox 4"/>
          <p:cNvSpPr txBox="1"/>
          <p:nvPr/>
        </p:nvSpPr>
        <p:spPr>
          <a:xfrm>
            <a:off x="320965" y="6336366"/>
            <a:ext cx="8554402" cy="369332"/>
          </a:xfrm>
          <a:prstGeom prst="rect">
            <a:avLst/>
          </a:prstGeom>
          <a:noFill/>
        </p:spPr>
        <p:txBody>
          <a:bodyPr wrap="square" rtlCol="0">
            <a:spAutoFit/>
          </a:bodyPr>
          <a:lstStyle/>
          <a:p>
            <a:r>
              <a:rPr lang="en-US" dirty="0" smtClean="0"/>
              <a:t>Image </a:t>
            </a:r>
            <a:r>
              <a:rPr lang="en-US" dirty="0"/>
              <a:t>from: </a:t>
            </a:r>
            <a:r>
              <a:rPr lang="en-US" dirty="0">
                <a:hlinkClick r:id="rId3"/>
              </a:rPr>
              <a:t>https://scripps.ucsd.edu/programs/keelingcurve</a:t>
            </a:r>
            <a:r>
              <a:rPr lang="en-US" dirty="0" smtClean="0">
                <a:hlinkClick r:id="rId3"/>
              </a:rPr>
              <a:t>/</a:t>
            </a:r>
            <a:r>
              <a:rPr lang="en-US" dirty="0" smtClean="0"/>
              <a:t>  </a:t>
            </a:r>
            <a:endParaRPr lang="en-US" dirty="0"/>
          </a:p>
        </p:txBody>
      </p:sp>
    </p:spTree>
    <p:extLst>
      <p:ext uri="{BB962C8B-B14F-4D97-AF65-F5344CB8AC3E}">
        <p14:creationId xmlns:p14="http://schemas.microsoft.com/office/powerpoint/2010/main" val="1817496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99563" y="0"/>
            <a:ext cx="6443135" cy="5111554"/>
          </a:xfrm>
          <a:prstGeom prst="rect">
            <a:avLst/>
          </a:prstGeom>
        </p:spPr>
      </p:pic>
      <p:sp>
        <p:nvSpPr>
          <p:cNvPr id="3" name="TextBox 2"/>
          <p:cNvSpPr txBox="1"/>
          <p:nvPr/>
        </p:nvSpPr>
        <p:spPr>
          <a:xfrm>
            <a:off x="153506" y="5153424"/>
            <a:ext cx="8990494" cy="1477328"/>
          </a:xfrm>
          <a:prstGeom prst="rect">
            <a:avLst/>
          </a:prstGeom>
          <a:noFill/>
        </p:spPr>
        <p:txBody>
          <a:bodyPr wrap="square" rtlCol="0">
            <a:spAutoFit/>
          </a:bodyPr>
          <a:lstStyle/>
          <a:p>
            <a:r>
              <a:rPr lang="en-US" dirty="0" smtClean="0">
                <a:latin typeface="Arial"/>
                <a:cs typeface="Arial"/>
              </a:rPr>
              <a:t>Satellite image of snapshot of carbon dioxide levels in the atmosphere.  First note that the range of variation is not that great.  Why? Because the turbulent mixing is fairly efficient in the atmosphere. There is a latitudinal component to the pattern.  The pattern which changes significantly through time can indicate something about specific sources and sinks for CO2.  </a:t>
            </a:r>
            <a:r>
              <a:rPr lang="en-US" sz="1400" dirty="0">
                <a:latin typeface="Arial"/>
                <a:cs typeface="Arial"/>
              </a:rPr>
              <a:t>Image from </a:t>
            </a:r>
            <a:r>
              <a:rPr lang="en-US" sz="1400" dirty="0">
                <a:latin typeface="Arial"/>
                <a:cs typeface="Arial"/>
                <a:hlinkClick r:id="rId3"/>
              </a:rPr>
              <a:t>https://www.nasa.gov/topics/earth/features/airs-20081009.</a:t>
            </a:r>
            <a:r>
              <a:rPr lang="en-US" sz="1400" dirty="0" smtClean="0">
                <a:latin typeface="Arial"/>
                <a:cs typeface="Arial"/>
                <a:hlinkClick r:id="rId3"/>
              </a:rPr>
              <a:t>html</a:t>
            </a:r>
            <a:r>
              <a:rPr lang="en-US" sz="1400" dirty="0" smtClean="0">
                <a:latin typeface="Arial"/>
                <a:cs typeface="Arial"/>
              </a:rPr>
              <a:t> </a:t>
            </a:r>
            <a:endParaRPr lang="en-US" sz="1400" dirty="0">
              <a:latin typeface="Arial"/>
              <a:cs typeface="Arial"/>
            </a:endParaRPr>
          </a:p>
        </p:txBody>
      </p:sp>
    </p:spTree>
    <p:extLst>
      <p:ext uri="{BB962C8B-B14F-4D97-AF65-F5344CB8AC3E}">
        <p14:creationId xmlns:p14="http://schemas.microsoft.com/office/powerpoint/2010/main" val="2748064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550" y="167481"/>
            <a:ext cx="8889321" cy="6771086"/>
          </a:xfrm>
          <a:prstGeom prst="rect">
            <a:avLst/>
          </a:prstGeom>
          <a:noFill/>
        </p:spPr>
        <p:txBody>
          <a:bodyPr wrap="square" rtlCol="0">
            <a:spAutoFit/>
          </a:bodyPr>
          <a:lstStyle/>
          <a:p>
            <a:pPr algn="ctr"/>
            <a:r>
              <a:rPr lang="en-US" sz="2000" b="1" dirty="0" smtClean="0">
                <a:latin typeface="Arial"/>
                <a:cs typeface="Arial"/>
              </a:rPr>
              <a:t>What is the source of the CO</a:t>
            </a:r>
            <a:r>
              <a:rPr lang="en-US" sz="2000" b="1" baseline="-25000" dirty="0" smtClean="0">
                <a:latin typeface="Arial"/>
                <a:cs typeface="Arial"/>
              </a:rPr>
              <a:t>2</a:t>
            </a:r>
            <a:r>
              <a:rPr lang="en-US" sz="2000" b="1" dirty="0" smtClean="0">
                <a:latin typeface="Arial"/>
                <a:cs typeface="Arial"/>
              </a:rPr>
              <a:t> rise in the atmosphere?</a:t>
            </a:r>
          </a:p>
          <a:p>
            <a:endParaRPr lang="en-US" dirty="0">
              <a:latin typeface="Arial"/>
              <a:cs typeface="Arial"/>
            </a:endParaRPr>
          </a:p>
          <a:p>
            <a:r>
              <a:rPr lang="en-US" dirty="0" smtClean="0">
                <a:latin typeface="Arial"/>
                <a:cs typeface="Arial"/>
              </a:rPr>
              <a:t>Carbon isotopes provide a basic constraint on where the additional CO</a:t>
            </a:r>
            <a:r>
              <a:rPr lang="en-US" baseline="-25000" dirty="0" smtClean="0">
                <a:latin typeface="Arial"/>
                <a:cs typeface="Arial"/>
              </a:rPr>
              <a:t>2</a:t>
            </a:r>
            <a:r>
              <a:rPr lang="en-US" dirty="0" smtClean="0">
                <a:latin typeface="Arial"/>
                <a:cs typeface="Arial"/>
              </a:rPr>
              <a:t> is coming from. </a:t>
            </a:r>
          </a:p>
          <a:p>
            <a:endParaRPr lang="en-US" dirty="0">
              <a:latin typeface="Arial"/>
              <a:cs typeface="Arial"/>
            </a:endParaRPr>
          </a:p>
          <a:p>
            <a:r>
              <a:rPr lang="en-US" b="1" dirty="0" smtClean="0">
                <a:latin typeface="Arial"/>
                <a:cs typeface="Arial"/>
              </a:rPr>
              <a:t>Carbon-12</a:t>
            </a:r>
            <a:r>
              <a:rPr lang="en-US" dirty="0" smtClean="0">
                <a:latin typeface="Arial"/>
                <a:cs typeface="Arial"/>
              </a:rPr>
              <a:t>: the most common isotopic form of carbon.</a:t>
            </a:r>
          </a:p>
          <a:p>
            <a:r>
              <a:rPr lang="en-US" b="1" dirty="0" smtClean="0">
                <a:latin typeface="Arial"/>
                <a:cs typeface="Arial"/>
              </a:rPr>
              <a:t>Carbon-13</a:t>
            </a:r>
            <a:r>
              <a:rPr lang="en-US" dirty="0" smtClean="0">
                <a:latin typeface="Arial"/>
                <a:cs typeface="Arial"/>
              </a:rPr>
              <a:t>: a much less common isotopic form of carbon, but stable.</a:t>
            </a:r>
          </a:p>
          <a:p>
            <a:r>
              <a:rPr lang="en-US" b="1" dirty="0" smtClean="0">
                <a:latin typeface="Arial"/>
                <a:cs typeface="Arial"/>
              </a:rPr>
              <a:t>Carbon-14</a:t>
            </a:r>
            <a:r>
              <a:rPr lang="en-US" dirty="0" smtClean="0">
                <a:latin typeface="Arial"/>
                <a:cs typeface="Arial"/>
              </a:rPr>
              <a:t>: a </a:t>
            </a:r>
            <a:r>
              <a:rPr lang="en-US" dirty="0" err="1" smtClean="0">
                <a:latin typeface="Arial"/>
                <a:cs typeface="Arial"/>
              </a:rPr>
              <a:t>cosmogenically</a:t>
            </a:r>
            <a:r>
              <a:rPr lang="en-US" dirty="0" smtClean="0">
                <a:latin typeface="Arial"/>
                <a:cs typeface="Arial"/>
              </a:rPr>
              <a:t> produced radioactive isotopic form of carbon. </a:t>
            </a:r>
          </a:p>
          <a:p>
            <a:endParaRPr lang="en-US" dirty="0">
              <a:latin typeface="Arial"/>
              <a:cs typeface="Arial"/>
            </a:endParaRPr>
          </a:p>
          <a:p>
            <a:r>
              <a:rPr lang="en-US" dirty="0" smtClean="0">
                <a:latin typeface="Arial"/>
                <a:cs typeface="Arial"/>
              </a:rPr>
              <a:t>How much C-14 in fossil fuels?  Basically none. Short half-life and long residence time for carbon in fossil fuels means it has all decayed away. </a:t>
            </a:r>
          </a:p>
          <a:p>
            <a:endParaRPr lang="en-US" dirty="0">
              <a:latin typeface="Arial"/>
              <a:cs typeface="Arial"/>
            </a:endParaRPr>
          </a:p>
          <a:p>
            <a:r>
              <a:rPr lang="en-US" dirty="0" smtClean="0">
                <a:latin typeface="Arial"/>
                <a:cs typeface="Arial"/>
              </a:rPr>
              <a:t>Plant life is depleted in C-13, because photosynthesis ‘discriminates’ against incorporation of C-13 relative to C-12.  </a:t>
            </a:r>
          </a:p>
          <a:p>
            <a:endParaRPr lang="en-US" dirty="0">
              <a:latin typeface="Arial"/>
              <a:cs typeface="Arial"/>
            </a:endParaRPr>
          </a:p>
          <a:p>
            <a:r>
              <a:rPr lang="en-US" dirty="0" smtClean="0">
                <a:latin typeface="Arial"/>
                <a:cs typeface="Arial"/>
              </a:rPr>
              <a:t>So if fossil fuels are the source of carbon dioxide in the atmosphere, then with time the relative amount of C-14 should be going down, as existing carbon dioxide with radiogenic C-14 in it is diluted by fossil carbon dioxide with none.  </a:t>
            </a:r>
          </a:p>
          <a:p>
            <a:endParaRPr lang="en-US" dirty="0">
              <a:latin typeface="Arial"/>
              <a:cs typeface="Arial"/>
            </a:endParaRPr>
          </a:p>
          <a:p>
            <a:r>
              <a:rPr lang="en-US" dirty="0" smtClean="0">
                <a:latin typeface="Arial"/>
                <a:cs typeface="Arial"/>
              </a:rPr>
              <a:t>The proportion of C-13 should also be going down if fossil fuels or some other plant source are causing the increase, because of the above mentioned preference of plants for C-12 over C-13, giving organic carbon a distinctive signature. </a:t>
            </a:r>
          </a:p>
          <a:p>
            <a:endParaRPr lang="en-US" dirty="0">
              <a:latin typeface="Arial"/>
              <a:cs typeface="Arial"/>
            </a:endParaRPr>
          </a:p>
          <a:p>
            <a:r>
              <a:rPr lang="en-US" dirty="0" smtClean="0">
                <a:latin typeface="Arial"/>
                <a:cs typeface="Arial"/>
              </a:rPr>
              <a:t>Seuss effect: </a:t>
            </a:r>
            <a:endParaRPr lang="en-US" dirty="0">
              <a:latin typeface="Arial"/>
              <a:cs typeface="Arial"/>
            </a:endParaRPr>
          </a:p>
        </p:txBody>
      </p:sp>
    </p:spTree>
    <p:extLst>
      <p:ext uri="{BB962C8B-B14F-4D97-AF65-F5344CB8AC3E}">
        <p14:creationId xmlns:p14="http://schemas.microsoft.com/office/powerpoint/2010/main" val="29310290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051560" y="0"/>
            <a:ext cx="4092440" cy="3396725"/>
          </a:xfrm>
          <a:prstGeom prst="rect">
            <a:avLst/>
          </a:prstGeom>
        </p:spPr>
      </p:pic>
      <p:sp>
        <p:nvSpPr>
          <p:cNvPr id="4" name="TextBox 3"/>
          <p:cNvSpPr txBox="1"/>
          <p:nvPr/>
        </p:nvSpPr>
        <p:spPr>
          <a:xfrm>
            <a:off x="144783" y="195395"/>
            <a:ext cx="4786558" cy="1200329"/>
          </a:xfrm>
          <a:prstGeom prst="rect">
            <a:avLst/>
          </a:prstGeom>
          <a:noFill/>
        </p:spPr>
        <p:txBody>
          <a:bodyPr wrap="square" rtlCol="0">
            <a:spAutoFit/>
          </a:bodyPr>
          <a:lstStyle/>
          <a:p>
            <a:r>
              <a:rPr lang="en-US" b="1" dirty="0" smtClean="0">
                <a:latin typeface="Arial"/>
                <a:cs typeface="Arial"/>
              </a:rPr>
              <a:t>Right: C-13 increase with time: Image </a:t>
            </a:r>
            <a:r>
              <a:rPr lang="en-US" b="1" dirty="0">
                <a:latin typeface="Arial"/>
                <a:cs typeface="Arial"/>
              </a:rPr>
              <a:t>source: </a:t>
            </a:r>
            <a:r>
              <a:rPr lang="en-US" b="1" dirty="0">
                <a:latin typeface="Arial"/>
                <a:cs typeface="Arial"/>
                <a:hlinkClick r:id="rId3"/>
              </a:rPr>
              <a:t>http://www.esrl.noaa.gov/gmd/outreach/isotopes/</a:t>
            </a:r>
            <a:r>
              <a:rPr lang="en-US" b="1" dirty="0" smtClean="0">
                <a:latin typeface="Arial"/>
                <a:cs typeface="Arial"/>
                <a:hlinkClick r:id="rId3"/>
              </a:rPr>
              <a:t>c13tellsus.html</a:t>
            </a:r>
            <a:r>
              <a:rPr lang="en-US" b="1" dirty="0" smtClean="0">
                <a:latin typeface="Arial"/>
                <a:cs typeface="Arial"/>
              </a:rPr>
              <a:t> </a:t>
            </a:r>
            <a:endParaRPr lang="en-US" b="1" dirty="0">
              <a:latin typeface="Arial"/>
              <a:cs typeface="Arial"/>
            </a:endParaRPr>
          </a:p>
        </p:txBody>
      </p:sp>
      <p:pic>
        <p:nvPicPr>
          <p:cNvPr id="5" name="Picture 4"/>
          <p:cNvPicPr>
            <a:picLocks noChangeAspect="1"/>
          </p:cNvPicPr>
          <p:nvPr/>
        </p:nvPicPr>
        <p:blipFill>
          <a:blip r:embed="rId4"/>
          <a:stretch>
            <a:fillRect/>
          </a:stretch>
        </p:blipFill>
        <p:spPr>
          <a:xfrm>
            <a:off x="33143" y="3374009"/>
            <a:ext cx="6065183" cy="3489813"/>
          </a:xfrm>
          <a:prstGeom prst="rect">
            <a:avLst/>
          </a:prstGeom>
        </p:spPr>
      </p:pic>
      <p:sp>
        <p:nvSpPr>
          <p:cNvPr id="6" name="TextBox 5"/>
          <p:cNvSpPr txBox="1"/>
          <p:nvPr/>
        </p:nvSpPr>
        <p:spPr>
          <a:xfrm>
            <a:off x="144783" y="1479416"/>
            <a:ext cx="4674918" cy="1754327"/>
          </a:xfrm>
          <a:prstGeom prst="rect">
            <a:avLst/>
          </a:prstGeom>
          <a:noFill/>
        </p:spPr>
        <p:txBody>
          <a:bodyPr wrap="square" rtlCol="0">
            <a:spAutoFit/>
          </a:bodyPr>
          <a:lstStyle/>
          <a:p>
            <a:r>
              <a:rPr lang="en-US" b="1" dirty="0" smtClean="0">
                <a:latin typeface="Arial"/>
                <a:cs typeface="Arial"/>
              </a:rPr>
              <a:t>Below:  C-14 decrease with time until …..</a:t>
            </a:r>
          </a:p>
          <a:p>
            <a:r>
              <a:rPr lang="en-US" b="1" dirty="0" smtClean="0">
                <a:latin typeface="Arial"/>
                <a:cs typeface="Arial"/>
              </a:rPr>
              <a:t>Image </a:t>
            </a:r>
            <a:r>
              <a:rPr lang="en-US" b="1" dirty="0">
                <a:latin typeface="Arial"/>
                <a:cs typeface="Arial"/>
              </a:rPr>
              <a:t>source: </a:t>
            </a:r>
            <a:r>
              <a:rPr lang="en-US" b="1" dirty="0">
                <a:latin typeface="Arial"/>
                <a:cs typeface="Arial"/>
                <a:hlinkClick r:id="rId5"/>
              </a:rPr>
              <a:t>http://www.skepticalscience.com/print.php?r=</a:t>
            </a:r>
            <a:r>
              <a:rPr lang="en-US" b="1" dirty="0" smtClean="0">
                <a:latin typeface="Arial"/>
                <a:cs typeface="Arial"/>
                <a:hlinkClick r:id="rId5"/>
              </a:rPr>
              <a:t>384</a:t>
            </a:r>
            <a:r>
              <a:rPr lang="en-US" b="1" dirty="0" smtClean="0">
                <a:latin typeface="Arial"/>
                <a:cs typeface="Arial"/>
              </a:rPr>
              <a:t> Taken from Levin et al. </a:t>
            </a:r>
            <a:r>
              <a:rPr lang="en-US" b="1" dirty="0">
                <a:latin typeface="Arial"/>
                <a:cs typeface="Arial"/>
              </a:rPr>
              <a:t>- </a:t>
            </a:r>
            <a:r>
              <a:rPr lang="en-US" b="1" dirty="0">
                <a:latin typeface="Arial"/>
                <a:cs typeface="Arial"/>
                <a:hlinkClick r:id="rId6"/>
              </a:rPr>
              <a:t>http://archiv.ub.uni-heidelberg.de/volltextserver/6862</a:t>
            </a:r>
            <a:r>
              <a:rPr lang="en-US" b="1" dirty="0" smtClean="0">
                <a:latin typeface="Arial"/>
                <a:cs typeface="Arial"/>
                <a:hlinkClick r:id="rId6"/>
              </a:rPr>
              <a:t>/</a:t>
            </a:r>
            <a:r>
              <a:rPr lang="en-US" b="1" dirty="0" smtClean="0">
                <a:latin typeface="Arial"/>
                <a:cs typeface="Arial"/>
              </a:rPr>
              <a:t> </a:t>
            </a:r>
            <a:endParaRPr lang="en-US" b="1" dirty="0">
              <a:latin typeface="Arial"/>
              <a:cs typeface="Arial"/>
            </a:endParaRPr>
          </a:p>
        </p:txBody>
      </p:sp>
      <p:sp>
        <p:nvSpPr>
          <p:cNvPr id="7" name="TextBox 6"/>
          <p:cNvSpPr txBox="1"/>
          <p:nvPr/>
        </p:nvSpPr>
        <p:spPr>
          <a:xfrm>
            <a:off x="6307651" y="3754367"/>
            <a:ext cx="2470031" cy="2554545"/>
          </a:xfrm>
          <a:prstGeom prst="rect">
            <a:avLst/>
          </a:prstGeom>
          <a:noFill/>
        </p:spPr>
        <p:txBody>
          <a:bodyPr wrap="square" rtlCol="0">
            <a:spAutoFit/>
          </a:bodyPr>
          <a:lstStyle/>
          <a:p>
            <a:r>
              <a:rPr lang="en-US" sz="2000" b="1" dirty="0" smtClean="0">
                <a:latin typeface="Arial"/>
                <a:cs typeface="Arial"/>
              </a:rPr>
              <a:t>Part of the evidence that burning of fossil fuels is the primary source of the increased  CO2 in the atmosphere. </a:t>
            </a:r>
            <a:endParaRPr lang="en-US" sz="2000" b="1" dirty="0">
              <a:latin typeface="Arial"/>
              <a:cs typeface="Arial"/>
            </a:endParaRPr>
          </a:p>
        </p:txBody>
      </p:sp>
    </p:spTree>
    <p:extLst>
      <p:ext uri="{BB962C8B-B14F-4D97-AF65-F5344CB8AC3E}">
        <p14:creationId xmlns:p14="http://schemas.microsoft.com/office/powerpoint/2010/main" val="27099819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460" y="55827"/>
            <a:ext cx="8723752" cy="2616101"/>
          </a:xfrm>
          <a:prstGeom prst="rect">
            <a:avLst/>
          </a:prstGeom>
          <a:noFill/>
        </p:spPr>
        <p:txBody>
          <a:bodyPr wrap="square" rtlCol="0">
            <a:spAutoFit/>
          </a:bodyPr>
          <a:lstStyle/>
          <a:p>
            <a:pPr algn="ctr"/>
            <a:r>
              <a:rPr lang="en-US" sz="2400" b="1" dirty="0" smtClean="0">
                <a:latin typeface="Arial"/>
                <a:cs typeface="Arial"/>
              </a:rPr>
              <a:t>Volcanic emissions a possibility for CO</a:t>
            </a:r>
            <a:r>
              <a:rPr lang="en-US" sz="2400" b="1" baseline="-25000" dirty="0" smtClean="0">
                <a:latin typeface="Arial"/>
                <a:cs typeface="Arial"/>
              </a:rPr>
              <a:t>2</a:t>
            </a:r>
            <a:r>
              <a:rPr lang="en-US" sz="2400" b="1" dirty="0" smtClean="0">
                <a:latin typeface="Arial"/>
                <a:cs typeface="Arial"/>
              </a:rPr>
              <a:t> increase?</a:t>
            </a:r>
          </a:p>
          <a:p>
            <a:endParaRPr lang="en-US" sz="2000" b="1" dirty="0">
              <a:latin typeface="Arial"/>
              <a:cs typeface="Arial"/>
            </a:endParaRPr>
          </a:p>
          <a:p>
            <a:r>
              <a:rPr lang="en-US" sz="2000" b="1" dirty="0" smtClean="0">
                <a:latin typeface="Arial"/>
                <a:cs typeface="Arial"/>
              </a:rPr>
              <a:t>Volcanic emissions also have almost no C-14 for the same reason that fossil fuels do not, but are not depleted enough in C-13 to explain the observed data (seen in the previous slide). </a:t>
            </a:r>
          </a:p>
          <a:p>
            <a:endParaRPr lang="en-US" sz="2000" b="1" dirty="0" smtClean="0">
              <a:latin typeface="Arial"/>
              <a:cs typeface="Arial"/>
            </a:endParaRPr>
          </a:p>
          <a:p>
            <a:r>
              <a:rPr lang="en-US" sz="2000" b="1" dirty="0" smtClean="0">
                <a:latin typeface="Arial"/>
                <a:cs typeface="Arial"/>
              </a:rPr>
              <a:t>No evidence for an increase in volcanic activity/emissions in past 100 years.  Look at C-cycle – also not of sufficient magnitude.</a:t>
            </a:r>
            <a:endParaRPr lang="en-US" sz="2000" b="1" dirty="0">
              <a:latin typeface="Arial"/>
              <a:cs typeface="Arial"/>
            </a:endParaRPr>
          </a:p>
        </p:txBody>
      </p:sp>
      <p:pic>
        <p:nvPicPr>
          <p:cNvPr id="3" name="Picture 2"/>
          <p:cNvPicPr>
            <a:picLocks noChangeAspect="1"/>
          </p:cNvPicPr>
          <p:nvPr/>
        </p:nvPicPr>
        <p:blipFill>
          <a:blip r:embed="rId2"/>
          <a:stretch>
            <a:fillRect/>
          </a:stretch>
        </p:blipFill>
        <p:spPr>
          <a:xfrm>
            <a:off x="3976428" y="2833221"/>
            <a:ext cx="4914784" cy="3768001"/>
          </a:xfrm>
          <a:prstGeom prst="rect">
            <a:avLst/>
          </a:prstGeom>
        </p:spPr>
      </p:pic>
      <p:sp>
        <p:nvSpPr>
          <p:cNvPr id="4" name="TextBox 3"/>
          <p:cNvSpPr txBox="1"/>
          <p:nvPr/>
        </p:nvSpPr>
        <p:spPr>
          <a:xfrm>
            <a:off x="196110" y="4802890"/>
            <a:ext cx="3599644" cy="1477328"/>
          </a:xfrm>
          <a:prstGeom prst="rect">
            <a:avLst/>
          </a:prstGeom>
          <a:noFill/>
        </p:spPr>
        <p:txBody>
          <a:bodyPr wrap="square" rtlCol="0">
            <a:spAutoFit/>
          </a:bodyPr>
          <a:lstStyle/>
          <a:p>
            <a:r>
              <a:rPr lang="en-US" dirty="0" smtClean="0">
                <a:latin typeface="Arial"/>
                <a:cs typeface="Arial"/>
              </a:rPr>
              <a:t>Diagram from USGS showing various atmospheric effects of volcanic eruptions.  Source: </a:t>
            </a:r>
            <a:r>
              <a:rPr lang="de-DE" dirty="0">
                <a:latin typeface="Arial"/>
                <a:cs typeface="Arial"/>
                <a:hlinkClick r:id="rId3"/>
              </a:rPr>
              <a:t>http://pubs.usgs.gov/of/1997/of97-262/of97-262.</a:t>
            </a:r>
            <a:r>
              <a:rPr lang="de-DE" dirty="0" smtClean="0">
                <a:latin typeface="Arial"/>
                <a:cs typeface="Arial"/>
                <a:hlinkClick r:id="rId3"/>
              </a:rPr>
              <a:t>html</a:t>
            </a:r>
            <a:r>
              <a:rPr lang="de-DE" dirty="0" smtClean="0">
                <a:latin typeface="Arial"/>
                <a:cs typeface="Arial"/>
              </a:rPr>
              <a:t> </a:t>
            </a:r>
            <a:endParaRPr lang="en-US" dirty="0">
              <a:latin typeface="Arial"/>
              <a:cs typeface="Arial"/>
            </a:endParaRPr>
          </a:p>
        </p:txBody>
      </p:sp>
      <p:sp>
        <p:nvSpPr>
          <p:cNvPr id="5" name="TextBox 4"/>
          <p:cNvSpPr txBox="1"/>
          <p:nvPr/>
        </p:nvSpPr>
        <p:spPr>
          <a:xfrm>
            <a:off x="167460" y="2875091"/>
            <a:ext cx="3628294" cy="1631216"/>
          </a:xfrm>
          <a:prstGeom prst="rect">
            <a:avLst/>
          </a:prstGeom>
          <a:noFill/>
        </p:spPr>
        <p:txBody>
          <a:bodyPr wrap="square" rtlCol="0">
            <a:spAutoFit/>
          </a:bodyPr>
          <a:lstStyle/>
          <a:p>
            <a:r>
              <a:rPr lang="en-US" sz="2000" b="1" dirty="0" smtClean="0">
                <a:latin typeface="Arial"/>
                <a:cs typeface="Arial"/>
              </a:rPr>
              <a:t>Large scale eruptions show short term cooling effect not warming effect, mainly because of the SO</a:t>
            </a:r>
            <a:r>
              <a:rPr lang="en-US" sz="2000" b="1" baseline="-25000" dirty="0" smtClean="0">
                <a:latin typeface="Arial"/>
                <a:cs typeface="Arial"/>
              </a:rPr>
              <a:t>2</a:t>
            </a:r>
            <a:r>
              <a:rPr lang="en-US" sz="2000" b="1" dirty="0" smtClean="0">
                <a:latin typeface="Arial"/>
                <a:cs typeface="Arial"/>
              </a:rPr>
              <a:t> component. </a:t>
            </a:r>
            <a:endParaRPr lang="en-US" sz="2000" b="1" dirty="0">
              <a:latin typeface="Arial"/>
              <a:cs typeface="Arial"/>
            </a:endParaRPr>
          </a:p>
        </p:txBody>
      </p:sp>
    </p:spTree>
    <p:extLst>
      <p:ext uri="{BB962C8B-B14F-4D97-AF65-F5344CB8AC3E}">
        <p14:creationId xmlns:p14="http://schemas.microsoft.com/office/powerpoint/2010/main" val="1015029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67482"/>
            <a:ext cx="9144000" cy="7109637"/>
          </a:xfrm>
          <a:prstGeom prst="rect">
            <a:avLst/>
          </a:prstGeom>
          <a:noFill/>
        </p:spPr>
        <p:txBody>
          <a:bodyPr wrap="square" rtlCol="0">
            <a:spAutoFit/>
          </a:bodyPr>
          <a:lstStyle/>
          <a:p>
            <a:pPr algn="ctr"/>
            <a:r>
              <a:rPr lang="en-US" sz="2400" b="1" i="1" dirty="0" smtClean="0">
                <a:latin typeface="Arial"/>
                <a:cs typeface="Arial"/>
              </a:rPr>
              <a:t>What indicates anthropogenic contributions of CO</a:t>
            </a:r>
            <a:r>
              <a:rPr lang="en-US" sz="2400" b="1" i="1" baseline="-25000" dirty="0" smtClean="0">
                <a:latin typeface="Arial"/>
                <a:cs typeface="Arial"/>
              </a:rPr>
              <a:t>2</a:t>
            </a:r>
            <a:r>
              <a:rPr lang="en-US" sz="2400" b="1" i="1" dirty="0" smtClean="0">
                <a:latin typeface="Arial"/>
                <a:cs typeface="Arial"/>
              </a:rPr>
              <a:t> are the significant driver of the temperature increase?</a:t>
            </a:r>
          </a:p>
          <a:p>
            <a:pPr algn="ctr"/>
            <a:endParaRPr lang="en-US" sz="2400" b="1" i="1" dirty="0">
              <a:latin typeface="Arial"/>
              <a:cs typeface="Arial"/>
            </a:endParaRPr>
          </a:p>
          <a:p>
            <a:r>
              <a:rPr lang="en-US" sz="2400" dirty="0" smtClean="0">
                <a:latin typeface="Arial"/>
                <a:cs typeface="Arial"/>
              </a:rPr>
              <a:t>Converging lines of </a:t>
            </a:r>
            <a:r>
              <a:rPr lang="en-US" sz="2400" dirty="0" smtClean="0">
                <a:latin typeface="Arial"/>
                <a:cs typeface="Arial"/>
              </a:rPr>
              <a:t>argument (explored more in subsequent slides):</a:t>
            </a:r>
            <a:endParaRPr lang="en-US" sz="2400" dirty="0" smtClean="0">
              <a:latin typeface="Arial"/>
              <a:cs typeface="Arial"/>
            </a:endParaRPr>
          </a:p>
          <a:p>
            <a:pPr marL="342900" indent="-342900">
              <a:buFontTx/>
              <a:buChar char="-"/>
            </a:pPr>
            <a:r>
              <a:rPr lang="en-US" sz="2400" dirty="0" smtClean="0">
                <a:latin typeface="Arial"/>
                <a:cs typeface="Arial"/>
              </a:rPr>
              <a:t>strong temporal correlation between CO</a:t>
            </a:r>
            <a:r>
              <a:rPr lang="en-US" sz="2400" baseline="-25000" dirty="0" smtClean="0">
                <a:latin typeface="Arial"/>
                <a:cs typeface="Arial"/>
              </a:rPr>
              <a:t>2</a:t>
            </a:r>
            <a:r>
              <a:rPr lang="en-US" sz="2400" dirty="0" smtClean="0">
                <a:latin typeface="Arial"/>
                <a:cs typeface="Arial"/>
              </a:rPr>
              <a:t> increase and temperature recently and in the past.</a:t>
            </a:r>
          </a:p>
          <a:p>
            <a:pPr marL="342900" indent="-342900">
              <a:buFontTx/>
              <a:buChar char="-"/>
            </a:pPr>
            <a:r>
              <a:rPr lang="en-US" sz="2400" dirty="0">
                <a:latin typeface="Arial"/>
                <a:cs typeface="Arial"/>
              </a:rPr>
              <a:t>beyond bounds of history of natural fluctuations (hockey sticks).</a:t>
            </a:r>
          </a:p>
          <a:p>
            <a:pPr marL="342900" indent="-342900">
              <a:buFontTx/>
              <a:buChar char="-"/>
            </a:pPr>
            <a:r>
              <a:rPr lang="en-US" sz="2400" dirty="0" smtClean="0">
                <a:latin typeface="Arial"/>
                <a:cs typeface="Arial"/>
              </a:rPr>
              <a:t>consistent with basic physics of greenhouse gases.</a:t>
            </a:r>
          </a:p>
          <a:p>
            <a:pPr marL="342900" indent="-342900">
              <a:buFontTx/>
              <a:buChar char="-"/>
            </a:pPr>
            <a:r>
              <a:rPr lang="en-US" sz="2400" dirty="0" smtClean="0">
                <a:latin typeface="Arial"/>
                <a:cs typeface="Arial"/>
              </a:rPr>
              <a:t>Global </a:t>
            </a:r>
            <a:r>
              <a:rPr lang="en-US" sz="2400" dirty="0">
                <a:latin typeface="Arial"/>
                <a:cs typeface="Arial"/>
              </a:rPr>
              <a:t>C</a:t>
            </a:r>
            <a:r>
              <a:rPr lang="en-US" sz="2400" dirty="0" smtClean="0">
                <a:latin typeface="Arial"/>
                <a:cs typeface="Arial"/>
              </a:rPr>
              <a:t>limate Model (GCM) results.</a:t>
            </a:r>
          </a:p>
          <a:p>
            <a:pPr marL="342900" indent="-342900">
              <a:buFontTx/>
              <a:buChar char="-"/>
            </a:pPr>
            <a:r>
              <a:rPr lang="en-US" sz="2400" dirty="0" smtClean="0">
                <a:latin typeface="Arial"/>
                <a:cs typeface="Arial"/>
              </a:rPr>
              <a:t>lack of other workable causes </a:t>
            </a:r>
            <a:r>
              <a:rPr lang="en-US" sz="2400" dirty="0" smtClean="0">
                <a:latin typeface="Arial"/>
                <a:cs typeface="Arial"/>
              </a:rPr>
              <a:t>(such as solar </a:t>
            </a:r>
            <a:r>
              <a:rPr lang="en-US" sz="2400" dirty="0" smtClean="0">
                <a:latin typeface="Arial"/>
                <a:cs typeface="Arial"/>
              </a:rPr>
              <a:t>luminosity). </a:t>
            </a:r>
            <a:endParaRPr lang="en-US" sz="2400" dirty="0" smtClean="0">
              <a:latin typeface="Arial"/>
              <a:cs typeface="Arial"/>
            </a:endParaRPr>
          </a:p>
          <a:p>
            <a:pPr marL="342900" indent="-342900">
              <a:buFontTx/>
              <a:buChar char="-"/>
            </a:pPr>
            <a:r>
              <a:rPr lang="en-US" sz="2400" dirty="0">
                <a:latin typeface="Arial"/>
                <a:cs typeface="Arial"/>
              </a:rPr>
              <a:t>Intergovernmental Panel on Climate Change </a:t>
            </a:r>
            <a:r>
              <a:rPr lang="en-US" sz="2400" dirty="0" smtClean="0">
                <a:latin typeface="Arial"/>
                <a:cs typeface="Arial"/>
              </a:rPr>
              <a:t>recent report:</a:t>
            </a:r>
            <a:endParaRPr lang="en-US" sz="2400" dirty="0">
              <a:latin typeface="Arial"/>
              <a:cs typeface="Arial"/>
            </a:endParaRPr>
          </a:p>
          <a:p>
            <a:r>
              <a:rPr lang="en-US" sz="2400" dirty="0">
                <a:latin typeface="Arial"/>
                <a:cs typeface="Arial"/>
              </a:rPr>
              <a:t>	</a:t>
            </a:r>
            <a:r>
              <a:rPr lang="en-US" sz="2400" dirty="0" smtClean="0">
                <a:latin typeface="Arial"/>
                <a:cs typeface="Arial"/>
              </a:rPr>
              <a:t>	- 1200 </a:t>
            </a:r>
            <a:r>
              <a:rPr lang="en-US" sz="2400" dirty="0">
                <a:latin typeface="Arial"/>
                <a:cs typeface="Arial"/>
              </a:rPr>
              <a:t>scientists contributed to </a:t>
            </a:r>
            <a:r>
              <a:rPr lang="en-US" sz="2400" dirty="0" smtClean="0">
                <a:latin typeface="Arial"/>
                <a:cs typeface="Arial"/>
              </a:rPr>
              <a:t>report.</a:t>
            </a:r>
          </a:p>
          <a:p>
            <a:r>
              <a:rPr lang="en-US" sz="2400" dirty="0">
                <a:latin typeface="Arial"/>
                <a:cs typeface="Arial"/>
              </a:rPr>
              <a:t>	</a:t>
            </a:r>
            <a:r>
              <a:rPr lang="en-US" sz="2400" dirty="0" smtClean="0">
                <a:latin typeface="Arial"/>
                <a:cs typeface="Arial"/>
              </a:rPr>
              <a:t>	- &gt;90</a:t>
            </a:r>
            <a:r>
              <a:rPr lang="en-US" sz="2400" dirty="0">
                <a:latin typeface="Arial"/>
                <a:cs typeface="Arial"/>
              </a:rPr>
              <a:t>% chance that human </a:t>
            </a:r>
            <a:r>
              <a:rPr lang="en-US" sz="2400" dirty="0" smtClean="0">
                <a:latin typeface="Arial"/>
                <a:cs typeface="Arial"/>
              </a:rPr>
              <a:t>activity primary cause for last 				50 yrs.</a:t>
            </a:r>
          </a:p>
          <a:p>
            <a:r>
              <a:rPr lang="en-US" sz="2400" dirty="0">
                <a:latin typeface="Arial"/>
                <a:cs typeface="Arial"/>
              </a:rPr>
              <a:t>	</a:t>
            </a:r>
            <a:r>
              <a:rPr lang="en-US" sz="2400" dirty="0" smtClean="0">
                <a:latin typeface="Arial"/>
                <a:cs typeface="Arial"/>
              </a:rPr>
              <a:t>	- likely </a:t>
            </a:r>
            <a:r>
              <a:rPr lang="en-US" sz="2400" dirty="0">
                <a:latin typeface="Arial"/>
                <a:cs typeface="Arial"/>
              </a:rPr>
              <a:t>that </a:t>
            </a:r>
            <a:r>
              <a:rPr lang="en-US" sz="2400" dirty="0" smtClean="0">
                <a:latin typeface="Arial"/>
                <a:cs typeface="Arial"/>
              </a:rPr>
              <a:t>rate </a:t>
            </a:r>
            <a:r>
              <a:rPr lang="en-US" sz="2400" dirty="0">
                <a:latin typeface="Arial"/>
                <a:cs typeface="Arial"/>
              </a:rPr>
              <a:t>of rise will accelerate in next few </a:t>
            </a:r>
            <a:r>
              <a:rPr lang="en-US" sz="2400" dirty="0" smtClean="0">
                <a:latin typeface="Arial"/>
                <a:cs typeface="Arial"/>
              </a:rPr>
              <a:t>decades.</a:t>
            </a:r>
          </a:p>
          <a:p>
            <a:r>
              <a:rPr lang="en-US" sz="2400" dirty="0">
                <a:latin typeface="Arial"/>
                <a:cs typeface="Arial"/>
              </a:rPr>
              <a:t>		- </a:t>
            </a:r>
            <a:r>
              <a:rPr lang="en-US" sz="2400" dirty="0">
                <a:latin typeface="Arial"/>
                <a:cs typeface="Arial"/>
                <a:hlinkClick r:id="rId2"/>
              </a:rPr>
              <a:t>http://ipcc.ch/report/ar5/syr</a:t>
            </a:r>
            <a:r>
              <a:rPr lang="en-US" sz="2400" dirty="0" smtClean="0">
                <a:latin typeface="Arial"/>
                <a:cs typeface="Arial"/>
                <a:hlinkClick r:id="rId2"/>
              </a:rPr>
              <a:t>/</a:t>
            </a:r>
            <a:r>
              <a:rPr lang="en-US" sz="2400" dirty="0" smtClean="0">
                <a:latin typeface="Arial"/>
                <a:cs typeface="Arial"/>
              </a:rPr>
              <a:t>  </a:t>
            </a:r>
            <a:endParaRPr lang="en-US" sz="2400" dirty="0">
              <a:latin typeface="Arial"/>
              <a:cs typeface="Arial"/>
            </a:endParaRPr>
          </a:p>
          <a:p>
            <a:pPr marL="342900" indent="-342900">
              <a:buFontTx/>
              <a:buChar char="-"/>
            </a:pPr>
            <a:endParaRPr lang="en-US" sz="2400" dirty="0" smtClean="0">
              <a:latin typeface="Arial"/>
              <a:cs typeface="Arial"/>
            </a:endParaRPr>
          </a:p>
          <a:p>
            <a:endParaRPr lang="en-US" sz="2400" b="1" i="1" dirty="0">
              <a:latin typeface="Arial"/>
              <a:cs typeface="Arial"/>
            </a:endParaRPr>
          </a:p>
        </p:txBody>
      </p:sp>
    </p:spTree>
    <p:extLst>
      <p:ext uri="{BB962C8B-B14F-4D97-AF65-F5344CB8AC3E}">
        <p14:creationId xmlns:p14="http://schemas.microsoft.com/office/powerpoint/2010/main" val="27352722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12635" y="227371"/>
            <a:ext cx="7316174" cy="5542002"/>
          </a:xfrm>
          <a:prstGeom prst="rect">
            <a:avLst/>
          </a:prstGeom>
        </p:spPr>
      </p:pic>
      <p:sp>
        <p:nvSpPr>
          <p:cNvPr id="3" name="TextBox 2"/>
          <p:cNvSpPr txBox="1"/>
          <p:nvPr/>
        </p:nvSpPr>
        <p:spPr>
          <a:xfrm>
            <a:off x="641929" y="5987447"/>
            <a:ext cx="8038068" cy="830997"/>
          </a:xfrm>
          <a:prstGeom prst="rect">
            <a:avLst/>
          </a:prstGeom>
          <a:noFill/>
        </p:spPr>
        <p:txBody>
          <a:bodyPr wrap="square" rtlCol="0">
            <a:spAutoFit/>
          </a:bodyPr>
          <a:lstStyle/>
          <a:p>
            <a:pPr algn="ctr"/>
            <a:r>
              <a:rPr lang="en-US" sz="2400" dirty="0" smtClean="0">
                <a:latin typeface="Arial"/>
                <a:cs typeface="Arial"/>
              </a:rPr>
              <a:t>Covariance of global temperature and carbon dioxide.  Source - NOAA</a:t>
            </a:r>
            <a:endParaRPr lang="en-US" sz="2400" dirty="0">
              <a:latin typeface="Arial"/>
              <a:cs typeface="Arial"/>
            </a:endParaRPr>
          </a:p>
        </p:txBody>
      </p:sp>
    </p:spTree>
    <p:extLst>
      <p:ext uri="{BB962C8B-B14F-4D97-AF65-F5344CB8AC3E}">
        <p14:creationId xmlns:p14="http://schemas.microsoft.com/office/powerpoint/2010/main" val="29244725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21534"/>
            <a:ext cx="9143999" cy="2739211"/>
          </a:xfrm>
          <a:prstGeom prst="rect">
            <a:avLst/>
          </a:prstGeom>
          <a:noFill/>
        </p:spPr>
        <p:txBody>
          <a:bodyPr wrap="square" rtlCol="0">
            <a:spAutoFit/>
          </a:bodyPr>
          <a:lstStyle/>
          <a:p>
            <a:pPr algn="ctr"/>
            <a:r>
              <a:rPr lang="en-US" sz="2400" b="1" i="1" dirty="0" smtClean="0">
                <a:latin typeface="Arial"/>
                <a:cs typeface="Arial"/>
              </a:rPr>
              <a:t>Source of longer term past records of climate fluctuations, and of natural behavior?</a:t>
            </a:r>
          </a:p>
          <a:p>
            <a:pPr algn="ctr"/>
            <a:endParaRPr lang="en-US" sz="2400" b="1" dirty="0" smtClean="0">
              <a:latin typeface="Arial"/>
              <a:cs typeface="Arial"/>
            </a:endParaRPr>
          </a:p>
          <a:p>
            <a:pPr algn="ctr"/>
            <a:r>
              <a:rPr lang="en-US" sz="2000" b="1" dirty="0">
                <a:latin typeface="Arial"/>
                <a:cs typeface="Arial"/>
              </a:rPr>
              <a:t>T</a:t>
            </a:r>
            <a:r>
              <a:rPr lang="en-US" sz="2000" b="1" dirty="0" smtClean="0">
                <a:latin typeface="Arial"/>
                <a:cs typeface="Arial"/>
              </a:rPr>
              <a:t>ree rings.</a:t>
            </a:r>
          </a:p>
          <a:p>
            <a:pPr algn="ctr"/>
            <a:r>
              <a:rPr lang="en-US" sz="2000" b="1" dirty="0" smtClean="0">
                <a:latin typeface="Arial"/>
                <a:cs typeface="Arial"/>
              </a:rPr>
              <a:t>Ice cores.</a:t>
            </a:r>
          </a:p>
          <a:p>
            <a:pPr algn="ctr"/>
            <a:r>
              <a:rPr lang="en-US" sz="2000" b="1" dirty="0" smtClean="0">
                <a:latin typeface="Arial"/>
                <a:cs typeface="Arial"/>
              </a:rPr>
              <a:t>Lake sediments.</a:t>
            </a:r>
          </a:p>
          <a:p>
            <a:pPr algn="ctr"/>
            <a:r>
              <a:rPr lang="en-US" sz="2000" b="1" dirty="0" smtClean="0">
                <a:latin typeface="Arial"/>
                <a:cs typeface="Arial"/>
              </a:rPr>
              <a:t>Deep-sea muds.</a:t>
            </a:r>
          </a:p>
          <a:p>
            <a:pPr algn="ctr"/>
            <a:r>
              <a:rPr lang="en-US" sz="2000" b="1" dirty="0" err="1" smtClean="0">
                <a:latin typeface="Arial"/>
                <a:cs typeface="Arial"/>
              </a:rPr>
              <a:t>Speleothem</a:t>
            </a:r>
            <a:r>
              <a:rPr lang="en-US" sz="2000" b="1" dirty="0" smtClean="0">
                <a:latin typeface="Arial"/>
                <a:cs typeface="Arial"/>
              </a:rPr>
              <a:t> deposits.</a:t>
            </a:r>
            <a:endParaRPr lang="en-US" sz="2000" b="1" dirty="0">
              <a:latin typeface="Arial"/>
              <a:cs typeface="Arial"/>
            </a:endParaRPr>
          </a:p>
        </p:txBody>
      </p:sp>
      <p:pic>
        <p:nvPicPr>
          <p:cNvPr id="3" name="Picture 2"/>
          <p:cNvPicPr>
            <a:picLocks noChangeAspect="1"/>
          </p:cNvPicPr>
          <p:nvPr/>
        </p:nvPicPr>
        <p:blipFill>
          <a:blip r:embed="rId2"/>
          <a:stretch>
            <a:fillRect/>
          </a:stretch>
        </p:blipFill>
        <p:spPr>
          <a:xfrm>
            <a:off x="122687" y="2989925"/>
            <a:ext cx="4005333" cy="2373531"/>
          </a:xfrm>
          <a:prstGeom prst="rect">
            <a:avLst/>
          </a:prstGeom>
        </p:spPr>
      </p:pic>
      <p:sp>
        <p:nvSpPr>
          <p:cNvPr id="4" name="TextBox 3"/>
          <p:cNvSpPr txBox="1"/>
          <p:nvPr/>
        </p:nvSpPr>
        <p:spPr>
          <a:xfrm>
            <a:off x="0" y="5280187"/>
            <a:ext cx="4387100" cy="1569660"/>
          </a:xfrm>
          <a:prstGeom prst="rect">
            <a:avLst/>
          </a:prstGeom>
          <a:noFill/>
        </p:spPr>
        <p:txBody>
          <a:bodyPr wrap="square" rtlCol="0">
            <a:spAutoFit/>
          </a:bodyPr>
          <a:lstStyle/>
          <a:p>
            <a:r>
              <a:rPr lang="en-US" sz="1600" dirty="0">
                <a:latin typeface="Arial"/>
                <a:cs typeface="Arial"/>
              </a:rPr>
              <a:t>NOAA </a:t>
            </a:r>
            <a:r>
              <a:rPr lang="en-US" sz="1600" dirty="0" smtClean="0">
                <a:latin typeface="Arial"/>
                <a:cs typeface="Arial"/>
              </a:rPr>
              <a:t>data center, top image </a:t>
            </a:r>
            <a:r>
              <a:rPr lang="en-US" sz="1600" dirty="0">
                <a:latin typeface="Arial"/>
                <a:cs typeface="Arial"/>
              </a:rPr>
              <a:t>- </a:t>
            </a:r>
            <a:r>
              <a:rPr lang="en-US" sz="1600" dirty="0">
                <a:latin typeface="Arial"/>
                <a:cs typeface="Arial"/>
                <a:hlinkClick r:id="rId3"/>
              </a:rPr>
              <a:t>https://www.ncdc.noaa.gov/data-access/paleoclimatology-data/datasets/ice-</a:t>
            </a:r>
            <a:r>
              <a:rPr lang="en-US" sz="1600" dirty="0" smtClean="0">
                <a:latin typeface="Arial"/>
                <a:cs typeface="Arial"/>
                <a:hlinkClick r:id="rId3"/>
              </a:rPr>
              <a:t>core</a:t>
            </a:r>
            <a:r>
              <a:rPr lang="en-US" sz="1600" dirty="0" smtClean="0">
                <a:latin typeface="Arial"/>
                <a:cs typeface="Arial"/>
              </a:rPr>
              <a:t> </a:t>
            </a:r>
            <a:endParaRPr lang="en-US" sz="1600" dirty="0">
              <a:latin typeface="Arial"/>
              <a:cs typeface="Arial"/>
            </a:endParaRPr>
          </a:p>
          <a:p>
            <a:r>
              <a:rPr lang="en-US" sz="1600" dirty="0" smtClean="0">
                <a:latin typeface="Arial"/>
                <a:cs typeface="Arial"/>
              </a:rPr>
              <a:t>National Ice </a:t>
            </a:r>
            <a:r>
              <a:rPr lang="en-US" sz="1600" dirty="0">
                <a:latin typeface="Arial"/>
                <a:cs typeface="Arial"/>
              </a:rPr>
              <a:t>Core </a:t>
            </a:r>
            <a:r>
              <a:rPr lang="en-US" sz="1600" dirty="0" smtClean="0">
                <a:latin typeface="Arial"/>
                <a:cs typeface="Arial"/>
              </a:rPr>
              <a:t>Laboratory, bottom image </a:t>
            </a:r>
            <a:r>
              <a:rPr lang="en-US" sz="1600" dirty="0">
                <a:latin typeface="Arial"/>
                <a:cs typeface="Arial"/>
              </a:rPr>
              <a:t>- </a:t>
            </a:r>
            <a:r>
              <a:rPr lang="en-US" sz="1600" dirty="0">
                <a:latin typeface="Arial"/>
                <a:cs typeface="Arial"/>
                <a:hlinkClick r:id="rId4"/>
              </a:rPr>
              <a:t>https://www2.usgs.gov/core_science_systems/access/summer_2012/article-7.</a:t>
            </a:r>
            <a:r>
              <a:rPr lang="en-US" sz="1600" dirty="0" smtClean="0">
                <a:latin typeface="Arial"/>
                <a:cs typeface="Arial"/>
                <a:hlinkClick r:id="rId4"/>
              </a:rPr>
              <a:t>html</a:t>
            </a:r>
            <a:r>
              <a:rPr lang="en-US" sz="1600" dirty="0" smtClean="0">
                <a:latin typeface="Arial"/>
                <a:cs typeface="Arial"/>
              </a:rPr>
              <a:t> </a:t>
            </a:r>
            <a:endParaRPr lang="en-US" sz="1600" dirty="0">
              <a:latin typeface="Arial"/>
              <a:cs typeface="Arial"/>
            </a:endParaRPr>
          </a:p>
        </p:txBody>
      </p:sp>
      <p:pic>
        <p:nvPicPr>
          <p:cNvPr id="5" name="Picture 4"/>
          <p:cNvPicPr>
            <a:picLocks noChangeAspect="1"/>
          </p:cNvPicPr>
          <p:nvPr/>
        </p:nvPicPr>
        <p:blipFill>
          <a:blip r:embed="rId5"/>
          <a:stretch>
            <a:fillRect/>
          </a:stretch>
        </p:blipFill>
        <p:spPr>
          <a:xfrm>
            <a:off x="6197598" y="786816"/>
            <a:ext cx="2946400" cy="2019300"/>
          </a:xfrm>
          <a:prstGeom prst="rect">
            <a:avLst/>
          </a:prstGeom>
        </p:spPr>
      </p:pic>
      <p:sp>
        <p:nvSpPr>
          <p:cNvPr id="6" name="TextBox 5"/>
          <p:cNvSpPr txBox="1"/>
          <p:nvPr/>
        </p:nvSpPr>
        <p:spPr>
          <a:xfrm>
            <a:off x="6410119" y="2759678"/>
            <a:ext cx="2733881" cy="1077218"/>
          </a:xfrm>
          <a:prstGeom prst="rect">
            <a:avLst/>
          </a:prstGeom>
          <a:noFill/>
        </p:spPr>
        <p:txBody>
          <a:bodyPr wrap="square" rtlCol="0">
            <a:spAutoFit/>
          </a:bodyPr>
          <a:lstStyle/>
          <a:p>
            <a:r>
              <a:rPr lang="en-US" sz="1600" dirty="0">
                <a:latin typeface="Arial"/>
                <a:cs typeface="Arial"/>
              </a:rPr>
              <a:t>Image from: </a:t>
            </a:r>
            <a:r>
              <a:rPr lang="en-US" sz="1600" dirty="0">
                <a:latin typeface="Arial"/>
                <a:cs typeface="Arial"/>
                <a:hlinkClick r:id="rId6"/>
              </a:rPr>
              <a:t>https://www.ncdc.noaa.gov/paleo/globalwarming/</a:t>
            </a:r>
            <a:r>
              <a:rPr lang="en-US" sz="1600" dirty="0" smtClean="0">
                <a:latin typeface="Arial"/>
                <a:cs typeface="Arial"/>
                <a:hlinkClick r:id="rId6"/>
              </a:rPr>
              <a:t>proxydata.html</a:t>
            </a:r>
            <a:r>
              <a:rPr lang="en-US" sz="1600" dirty="0" smtClean="0">
                <a:latin typeface="Arial"/>
                <a:cs typeface="Arial"/>
              </a:rPr>
              <a:t>  </a:t>
            </a:r>
            <a:endParaRPr lang="en-US" sz="1600" dirty="0">
              <a:latin typeface="Arial"/>
              <a:cs typeface="Arial"/>
            </a:endParaRPr>
          </a:p>
        </p:txBody>
      </p:sp>
      <p:pic>
        <p:nvPicPr>
          <p:cNvPr id="7" name="Picture 6"/>
          <p:cNvPicPr>
            <a:picLocks noChangeAspect="1"/>
          </p:cNvPicPr>
          <p:nvPr/>
        </p:nvPicPr>
        <p:blipFill>
          <a:blip r:embed="rId7"/>
          <a:stretch>
            <a:fillRect/>
          </a:stretch>
        </p:blipFill>
        <p:spPr>
          <a:xfrm>
            <a:off x="165982" y="644216"/>
            <a:ext cx="1524000" cy="2349500"/>
          </a:xfrm>
          <a:prstGeom prst="rect">
            <a:avLst/>
          </a:prstGeom>
        </p:spPr>
      </p:pic>
      <p:pic>
        <p:nvPicPr>
          <p:cNvPr id="8" name="Picture 7"/>
          <p:cNvPicPr>
            <a:picLocks noChangeAspect="1"/>
          </p:cNvPicPr>
          <p:nvPr/>
        </p:nvPicPr>
        <p:blipFill>
          <a:blip r:embed="rId8"/>
          <a:stretch>
            <a:fillRect/>
          </a:stretch>
        </p:blipFill>
        <p:spPr>
          <a:xfrm>
            <a:off x="4416149" y="3878411"/>
            <a:ext cx="4727851" cy="2154549"/>
          </a:xfrm>
          <a:prstGeom prst="rect">
            <a:avLst/>
          </a:prstGeom>
        </p:spPr>
      </p:pic>
      <p:sp>
        <p:nvSpPr>
          <p:cNvPr id="9" name="TextBox 8"/>
          <p:cNvSpPr txBox="1"/>
          <p:nvPr/>
        </p:nvSpPr>
        <p:spPr>
          <a:xfrm>
            <a:off x="4863330" y="5988577"/>
            <a:ext cx="4280667" cy="830997"/>
          </a:xfrm>
          <a:prstGeom prst="rect">
            <a:avLst/>
          </a:prstGeom>
          <a:noFill/>
        </p:spPr>
        <p:txBody>
          <a:bodyPr wrap="square" rtlCol="0">
            <a:spAutoFit/>
          </a:bodyPr>
          <a:lstStyle/>
          <a:p>
            <a:r>
              <a:rPr lang="en-US" sz="1600" dirty="0">
                <a:latin typeface="Arial"/>
                <a:cs typeface="Arial"/>
              </a:rPr>
              <a:t>Image source USGS: </a:t>
            </a:r>
            <a:r>
              <a:rPr lang="en-US" sz="1600" dirty="0">
                <a:latin typeface="Arial"/>
                <a:cs typeface="Arial"/>
                <a:hlinkClick r:id="rId9"/>
              </a:rPr>
              <a:t>https://www2.usgs.gov/climate_landuse/clu_rd/paleoclimate/</a:t>
            </a:r>
            <a:r>
              <a:rPr lang="en-US" sz="1600" dirty="0" smtClean="0">
                <a:latin typeface="Arial"/>
                <a:cs typeface="Arial"/>
                <a:hlinkClick r:id="rId9"/>
              </a:rPr>
              <a:t>archives.asp</a:t>
            </a:r>
            <a:r>
              <a:rPr lang="en-US" sz="1600" dirty="0" smtClean="0">
                <a:latin typeface="Arial"/>
                <a:cs typeface="Arial"/>
              </a:rPr>
              <a:t> </a:t>
            </a:r>
            <a:endParaRPr lang="en-US" sz="1600" dirty="0">
              <a:latin typeface="Arial"/>
              <a:cs typeface="Arial"/>
            </a:endParaRPr>
          </a:p>
        </p:txBody>
      </p:sp>
      <p:cxnSp>
        <p:nvCxnSpPr>
          <p:cNvPr id="11" name="Straight Arrow Connector 10"/>
          <p:cNvCxnSpPr/>
          <p:nvPr/>
        </p:nvCxnSpPr>
        <p:spPr>
          <a:xfrm>
            <a:off x="5163342" y="1325892"/>
            <a:ext cx="1758328" cy="2791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a:off x="1800192" y="1660854"/>
            <a:ext cx="2107202" cy="114526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5037747" y="2760745"/>
            <a:ext cx="404695" cy="111766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715195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9" name="Picture 7" descr="Larg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5612"/>
            <a:ext cx="6949580" cy="5421176"/>
          </a:xfrm>
          <a:prstGeom prst="rect">
            <a:avLst/>
          </a:prstGeom>
          <a:noFill/>
          <a:extLst>
            <a:ext uri="{909E8E84-426E-40dd-AFC4-6F175D3DCCD1}">
              <a14:hiddenFill xmlns:a14="http://schemas.microsoft.com/office/drawing/2010/main">
                <a:solidFill>
                  <a:srgbClr val="FFFFFF"/>
                </a:solidFill>
              </a14:hiddenFill>
            </a:ext>
          </a:extLst>
        </p:spPr>
      </p:pic>
      <p:sp>
        <p:nvSpPr>
          <p:cNvPr id="33800" name="Text Box 8"/>
          <p:cNvSpPr txBox="1">
            <a:spLocks noChangeArrowheads="1"/>
          </p:cNvSpPr>
          <p:nvPr/>
        </p:nvSpPr>
        <p:spPr bwMode="auto">
          <a:xfrm>
            <a:off x="1103431" y="5546788"/>
            <a:ext cx="5567049"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en-US" sz="1000" dirty="0" smtClean="0">
                <a:hlinkClick r:id="rId3"/>
              </a:rPr>
              <a:t>Source: http</a:t>
            </a:r>
            <a:r>
              <a:rPr lang="en-US" sz="1000" dirty="0">
                <a:hlinkClick r:id="rId3"/>
              </a:rPr>
              <a:t>://www.whrc.org/resources/online_publications/warming_earth/</a:t>
            </a:r>
            <a:r>
              <a:rPr lang="en-US" sz="1000" dirty="0" smtClean="0">
                <a:hlinkClick r:id="rId3"/>
              </a:rPr>
              <a:t>scientific_evidence.htm</a:t>
            </a:r>
            <a:r>
              <a:rPr lang="en-US" sz="1000" dirty="0" smtClean="0"/>
              <a:t> </a:t>
            </a:r>
            <a:endParaRPr lang="en-US" sz="1000" dirty="0"/>
          </a:p>
        </p:txBody>
      </p:sp>
      <p:sp>
        <p:nvSpPr>
          <p:cNvPr id="2" name="TextBox 1"/>
          <p:cNvSpPr txBox="1"/>
          <p:nvPr/>
        </p:nvSpPr>
        <p:spPr>
          <a:xfrm>
            <a:off x="6949580" y="502420"/>
            <a:ext cx="1981607" cy="6186310"/>
          </a:xfrm>
          <a:prstGeom prst="rect">
            <a:avLst/>
          </a:prstGeom>
          <a:noFill/>
        </p:spPr>
        <p:txBody>
          <a:bodyPr wrap="square" rtlCol="0">
            <a:spAutoFit/>
          </a:bodyPr>
          <a:lstStyle/>
          <a:p>
            <a:r>
              <a:rPr lang="en-US" dirty="0" smtClean="0"/>
              <a:t>Note how T and CO</a:t>
            </a:r>
            <a:r>
              <a:rPr lang="en-US" baseline="-25000" dirty="0" smtClean="0"/>
              <a:t>2</a:t>
            </a:r>
            <a:r>
              <a:rPr lang="en-US" dirty="0" smtClean="0"/>
              <a:t> rise and fall together – they are strongly linked. </a:t>
            </a:r>
          </a:p>
          <a:p>
            <a:endParaRPr lang="en-US" dirty="0"/>
          </a:p>
          <a:p>
            <a:r>
              <a:rPr lang="en-US" dirty="0" smtClean="0"/>
              <a:t>Note how the recent rise of CO</a:t>
            </a:r>
            <a:r>
              <a:rPr lang="en-US" baseline="-25000" dirty="0" smtClean="0"/>
              <a:t>2</a:t>
            </a:r>
            <a:r>
              <a:rPr lang="en-US" dirty="0" smtClean="0"/>
              <a:t> is outside of the long-term ‘natural’ history (the puck end of the hockey stick). </a:t>
            </a:r>
          </a:p>
          <a:p>
            <a:endParaRPr lang="en-US" dirty="0"/>
          </a:p>
          <a:p>
            <a:r>
              <a:rPr lang="en-US" dirty="0" smtClean="0"/>
              <a:t>Note the sharp T increases relative to slower-longer cooling trends. This is consistent with feedback loops between warming and carbon release.</a:t>
            </a:r>
          </a:p>
        </p:txBody>
      </p:sp>
      <p:sp>
        <p:nvSpPr>
          <p:cNvPr id="3" name="Rounded Rectangle 2"/>
          <p:cNvSpPr/>
          <p:nvPr/>
        </p:nvSpPr>
        <p:spPr>
          <a:xfrm>
            <a:off x="767524" y="1884162"/>
            <a:ext cx="5219162" cy="1842291"/>
          </a:xfrm>
          <a:prstGeom prst="roundRect">
            <a:avLst/>
          </a:prstGeom>
          <a:noFill/>
          <a:ln w="57150" cmpd="sng">
            <a:solidFill>
              <a:srgbClr val="008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82741" y="4242853"/>
            <a:ext cx="1369565" cy="923330"/>
          </a:xfrm>
          <a:prstGeom prst="rect">
            <a:avLst/>
          </a:prstGeom>
          <a:noFill/>
          <a:ln>
            <a:noFill/>
          </a:ln>
        </p:spPr>
        <p:txBody>
          <a:bodyPr wrap="square" rtlCol="0">
            <a:spAutoFit/>
          </a:bodyPr>
          <a:lstStyle/>
          <a:p>
            <a:pPr algn="ctr"/>
            <a:r>
              <a:rPr lang="en-US" b="1" dirty="0" smtClean="0">
                <a:solidFill>
                  <a:srgbClr val="008000"/>
                </a:solidFill>
                <a:latin typeface="Arial"/>
                <a:cs typeface="Arial"/>
              </a:rPr>
              <a:t>Long term natural</a:t>
            </a:r>
          </a:p>
          <a:p>
            <a:pPr algn="ctr"/>
            <a:r>
              <a:rPr lang="en-US" b="1" dirty="0" smtClean="0">
                <a:solidFill>
                  <a:srgbClr val="008000"/>
                </a:solidFill>
                <a:latin typeface="Arial"/>
                <a:cs typeface="Arial"/>
              </a:rPr>
              <a:t>Variability. </a:t>
            </a:r>
            <a:endParaRPr lang="en-US" b="1" dirty="0">
              <a:solidFill>
                <a:srgbClr val="008000"/>
              </a:solidFill>
              <a:latin typeface="Arial"/>
              <a:cs typeface="Arial"/>
            </a:endParaRPr>
          </a:p>
        </p:txBody>
      </p:sp>
      <p:cxnSp>
        <p:nvCxnSpPr>
          <p:cNvPr id="6" name="Straight Arrow Connector 5"/>
          <p:cNvCxnSpPr/>
          <p:nvPr/>
        </p:nvCxnSpPr>
        <p:spPr>
          <a:xfrm flipV="1">
            <a:off x="893119" y="3726453"/>
            <a:ext cx="279099" cy="516400"/>
          </a:xfrm>
          <a:prstGeom prst="straightConnector1">
            <a:avLst/>
          </a:prstGeom>
          <a:ln w="38100" cmpd="sng">
            <a:solidFill>
              <a:srgbClr val="008000"/>
            </a:solidFill>
            <a:tailEnd type="arrow"/>
          </a:ln>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5833181" y="1074670"/>
            <a:ext cx="320965" cy="990930"/>
          </a:xfrm>
          <a:prstGeom prst="ellipse">
            <a:avLst/>
          </a:prstGeom>
          <a:noFill/>
          <a:ln w="38100" cmpd="sng">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986686" y="139566"/>
            <a:ext cx="1518364" cy="369332"/>
          </a:xfrm>
          <a:prstGeom prst="rect">
            <a:avLst/>
          </a:prstGeom>
          <a:noFill/>
        </p:spPr>
        <p:txBody>
          <a:bodyPr wrap="none" rtlCol="0">
            <a:spAutoFit/>
          </a:bodyPr>
          <a:lstStyle/>
          <a:p>
            <a:r>
              <a:rPr lang="en-US" b="1" dirty="0">
                <a:solidFill>
                  <a:srgbClr val="FF0000"/>
                </a:solidFill>
                <a:latin typeface="Arial"/>
                <a:cs typeface="Arial"/>
              </a:rPr>
              <a:t>o</a:t>
            </a:r>
            <a:r>
              <a:rPr lang="en-US" b="1" dirty="0" smtClean="0">
                <a:solidFill>
                  <a:srgbClr val="FF0000"/>
                </a:solidFill>
                <a:latin typeface="Arial"/>
                <a:cs typeface="Arial"/>
              </a:rPr>
              <a:t>ut of range</a:t>
            </a:r>
            <a:endParaRPr lang="en-US" b="1" dirty="0">
              <a:solidFill>
                <a:srgbClr val="FF0000"/>
              </a:solidFill>
              <a:latin typeface="Arial"/>
              <a:cs typeface="Arial"/>
            </a:endParaRPr>
          </a:p>
        </p:txBody>
      </p:sp>
      <p:cxnSp>
        <p:nvCxnSpPr>
          <p:cNvPr id="10" name="Straight Arrow Connector 9"/>
          <p:cNvCxnSpPr/>
          <p:nvPr/>
        </p:nvCxnSpPr>
        <p:spPr>
          <a:xfrm flipH="1">
            <a:off x="5986686" y="508898"/>
            <a:ext cx="167460" cy="565772"/>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2070871"/>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9" name="Picture 5" descr="hockeystick_ori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986" y="122237"/>
            <a:ext cx="7924800" cy="5668963"/>
          </a:xfrm>
          <a:prstGeom prst="rect">
            <a:avLst/>
          </a:prstGeom>
          <a:noFill/>
          <a:extLst>
            <a:ext uri="{909E8E84-426E-40dd-AFC4-6F175D3DCCD1}">
              <a14:hiddenFill xmlns:a14="http://schemas.microsoft.com/office/drawing/2010/main">
                <a:solidFill>
                  <a:srgbClr val="FFFFFF"/>
                </a:solidFill>
              </a14:hiddenFill>
            </a:ext>
          </a:extLst>
        </p:spPr>
      </p:pic>
      <p:sp>
        <p:nvSpPr>
          <p:cNvPr id="36870" name="Text Box 6"/>
          <p:cNvSpPr txBox="1">
            <a:spLocks noChangeArrowheads="1"/>
          </p:cNvSpPr>
          <p:nvPr/>
        </p:nvSpPr>
        <p:spPr bwMode="auto">
          <a:xfrm>
            <a:off x="2595626" y="5929699"/>
            <a:ext cx="477566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400" dirty="0">
                <a:latin typeface="Arial"/>
                <a:cs typeface="Arial"/>
                <a:hlinkClick r:id="rId3"/>
              </a:rPr>
              <a:t>http://equake.geos.vt.edu/acourses/3114/global_warming</a:t>
            </a:r>
            <a:r>
              <a:rPr lang="en-US" sz="1400" dirty="0" smtClean="0">
                <a:latin typeface="Arial"/>
                <a:cs typeface="Arial"/>
                <a:hlinkClick r:id="rId3"/>
              </a:rPr>
              <a:t>/</a:t>
            </a:r>
            <a:r>
              <a:rPr lang="en-US" sz="1400" dirty="0" smtClean="0">
                <a:latin typeface="Arial"/>
                <a:cs typeface="Arial"/>
              </a:rPr>
              <a:t> </a:t>
            </a:r>
            <a:endParaRPr lang="en-US" sz="1400" dirty="0">
              <a:latin typeface="Arial"/>
              <a:cs typeface="Arial"/>
            </a:endParaRPr>
          </a:p>
        </p:txBody>
      </p:sp>
    </p:spTree>
    <p:extLst>
      <p:ext uri="{BB962C8B-B14F-4D97-AF65-F5344CB8AC3E}">
        <p14:creationId xmlns:p14="http://schemas.microsoft.com/office/powerpoint/2010/main" val="3999766006"/>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temps-comb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030" y="0"/>
            <a:ext cx="8153400" cy="6350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9"/>
          <p:cNvSpPr txBox="1">
            <a:spLocks noChangeArrowheads="1"/>
          </p:cNvSpPr>
          <p:nvPr/>
        </p:nvSpPr>
        <p:spPr bwMode="auto">
          <a:xfrm>
            <a:off x="870850" y="6350000"/>
            <a:ext cx="62286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smtClean="0"/>
              <a:t>Image source: </a:t>
            </a:r>
            <a:r>
              <a:rPr lang="en-US" dirty="0" smtClean="0">
                <a:hlinkClick r:id="rId3"/>
              </a:rPr>
              <a:t>http</a:t>
            </a:r>
            <a:r>
              <a:rPr lang="en-US" dirty="0">
                <a:hlinkClick r:id="rId3"/>
              </a:rPr>
              <a:t>://www.aip.org/history/climate/</a:t>
            </a:r>
            <a:r>
              <a:rPr lang="en-US" dirty="0" smtClean="0">
                <a:hlinkClick r:id="rId3"/>
              </a:rPr>
              <a:t>xmillenia.htm</a:t>
            </a:r>
            <a:r>
              <a:rPr lang="en-US" dirty="0" smtClean="0"/>
              <a:t> </a:t>
            </a:r>
            <a:endParaRPr lang="en-US" dirty="0"/>
          </a:p>
        </p:txBody>
      </p:sp>
      <p:sp>
        <p:nvSpPr>
          <p:cNvPr id="4" name="TextBox 3"/>
          <p:cNvSpPr txBox="1"/>
          <p:nvPr/>
        </p:nvSpPr>
        <p:spPr>
          <a:xfrm>
            <a:off x="7691856" y="4574405"/>
            <a:ext cx="1452144" cy="2031325"/>
          </a:xfrm>
          <a:prstGeom prst="rect">
            <a:avLst/>
          </a:prstGeom>
          <a:solidFill>
            <a:srgbClr val="FFFFFF"/>
          </a:solidFill>
        </p:spPr>
        <p:txBody>
          <a:bodyPr wrap="square" rtlCol="0">
            <a:spAutoFit/>
          </a:bodyPr>
          <a:lstStyle/>
          <a:p>
            <a:r>
              <a:rPr lang="en-US" b="1" dirty="0" smtClean="0">
                <a:latin typeface="Arial"/>
                <a:cs typeface="Arial"/>
              </a:rPr>
              <a:t>Other hockey stick results from the scientific literature. </a:t>
            </a:r>
            <a:endParaRPr lang="en-US" b="1" dirty="0">
              <a:latin typeface="Arial"/>
              <a:cs typeface="Arial"/>
            </a:endParaRPr>
          </a:p>
        </p:txBody>
      </p:sp>
    </p:spTree>
    <p:extLst>
      <p:ext uri="{BB962C8B-B14F-4D97-AF65-F5344CB8AC3E}">
        <p14:creationId xmlns:p14="http://schemas.microsoft.com/office/powerpoint/2010/main" val="612467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60728" y="303726"/>
            <a:ext cx="6683272" cy="6336732"/>
          </a:xfrm>
          <a:prstGeom prst="rect">
            <a:avLst/>
          </a:prstGeom>
        </p:spPr>
      </p:pic>
      <p:sp>
        <p:nvSpPr>
          <p:cNvPr id="3" name="TextBox 2"/>
          <p:cNvSpPr txBox="1"/>
          <p:nvPr/>
        </p:nvSpPr>
        <p:spPr>
          <a:xfrm>
            <a:off x="0" y="13094"/>
            <a:ext cx="2471072" cy="6586420"/>
          </a:xfrm>
          <a:prstGeom prst="rect">
            <a:avLst/>
          </a:prstGeom>
          <a:noFill/>
        </p:spPr>
        <p:txBody>
          <a:bodyPr wrap="square" rtlCol="0">
            <a:spAutoFit/>
          </a:bodyPr>
          <a:lstStyle/>
          <a:p>
            <a:r>
              <a:rPr lang="en-US" sz="2000" b="1" dirty="0">
                <a:latin typeface="Arial"/>
                <a:cs typeface="Arial"/>
              </a:rPr>
              <a:t>GCMs = Global Circulation Models and Global Climate </a:t>
            </a:r>
            <a:r>
              <a:rPr lang="en-US" sz="2000" b="1" dirty="0" smtClean="0">
                <a:latin typeface="Arial"/>
                <a:cs typeface="Arial"/>
              </a:rPr>
              <a:t>Models</a:t>
            </a:r>
            <a:endParaRPr lang="en-US" sz="2000" dirty="0">
              <a:latin typeface="Arial"/>
              <a:cs typeface="Arial"/>
            </a:endParaRPr>
          </a:p>
          <a:p>
            <a:endParaRPr lang="en-US" sz="2000" dirty="0" smtClean="0">
              <a:latin typeface="Arial"/>
              <a:cs typeface="Arial"/>
            </a:endParaRPr>
          </a:p>
          <a:p>
            <a:r>
              <a:rPr lang="en-US" sz="2000" dirty="0" smtClean="0">
                <a:latin typeface="Arial"/>
                <a:cs typeface="Arial"/>
              </a:rPr>
              <a:t>Examples of finite element models which are used widely in science.</a:t>
            </a:r>
            <a:r>
              <a:rPr lang="en-US" sz="2000" dirty="0" smtClean="0">
                <a:latin typeface="Arial"/>
                <a:cs typeface="Arial"/>
              </a:rPr>
              <a:t> </a:t>
            </a:r>
            <a:endParaRPr lang="en-US" sz="2000" dirty="0">
              <a:latin typeface="Arial"/>
              <a:cs typeface="Arial"/>
            </a:endParaRPr>
          </a:p>
          <a:p>
            <a:endParaRPr lang="en-US" dirty="0">
              <a:latin typeface="Arial"/>
              <a:cs typeface="Arial"/>
            </a:endParaRPr>
          </a:p>
          <a:p>
            <a:r>
              <a:rPr lang="en-US" sz="1600" dirty="0">
                <a:latin typeface="Arial"/>
                <a:cs typeface="Arial"/>
              </a:rPr>
              <a:t>NOAA introduction to GCMs - </a:t>
            </a:r>
            <a:r>
              <a:rPr lang="en-US" sz="1600" dirty="0">
                <a:latin typeface="Arial"/>
                <a:cs typeface="Arial"/>
                <a:hlinkClick r:id="rId3"/>
              </a:rPr>
              <a:t>http://www.gfdl.noaa.gov/cms-filesystem-action/model_development/climate_modeling.pdf</a:t>
            </a:r>
            <a:r>
              <a:rPr lang="en-US" sz="1600" dirty="0">
                <a:latin typeface="Arial"/>
                <a:cs typeface="Arial"/>
              </a:rPr>
              <a:t> </a:t>
            </a:r>
          </a:p>
          <a:p>
            <a:endParaRPr lang="en-US" sz="1600" dirty="0">
              <a:latin typeface="Arial"/>
              <a:cs typeface="Arial"/>
            </a:endParaRPr>
          </a:p>
          <a:p>
            <a:r>
              <a:rPr lang="en-US" sz="1600" dirty="0" smtClean="0">
                <a:latin typeface="Arial"/>
                <a:cs typeface="Arial"/>
              </a:rPr>
              <a:t>Bloomberg use of GCM to evaluate causes </a:t>
            </a:r>
            <a:r>
              <a:rPr lang="en-US" sz="1600" dirty="0">
                <a:latin typeface="Arial"/>
                <a:cs typeface="Arial"/>
              </a:rPr>
              <a:t>of warming - </a:t>
            </a:r>
            <a:r>
              <a:rPr lang="en-US" sz="1600" dirty="0">
                <a:latin typeface="Arial"/>
                <a:cs typeface="Arial"/>
                <a:hlinkClick r:id="rId4"/>
              </a:rPr>
              <a:t>http://www.bloomberg.com/graphics/2015-whats-warming-the-world</a:t>
            </a:r>
            <a:r>
              <a:rPr lang="en-US" sz="1600" dirty="0" smtClean="0">
                <a:latin typeface="Arial"/>
                <a:cs typeface="Arial"/>
                <a:hlinkClick r:id="rId4"/>
              </a:rPr>
              <a:t>/</a:t>
            </a:r>
            <a:r>
              <a:rPr lang="en-US" sz="1600" dirty="0" smtClean="0">
                <a:latin typeface="Arial"/>
                <a:cs typeface="Arial"/>
              </a:rPr>
              <a:t> </a:t>
            </a:r>
            <a:endParaRPr lang="en-US" sz="1600" dirty="0">
              <a:latin typeface="Arial"/>
              <a:cs typeface="Arial"/>
            </a:endParaRPr>
          </a:p>
        </p:txBody>
      </p:sp>
      <p:sp>
        <p:nvSpPr>
          <p:cNvPr id="4" name="TextBox 3"/>
          <p:cNvSpPr txBox="1"/>
          <p:nvPr/>
        </p:nvSpPr>
        <p:spPr>
          <a:xfrm>
            <a:off x="5988968" y="4809109"/>
            <a:ext cx="3044993" cy="1477328"/>
          </a:xfrm>
          <a:prstGeom prst="rect">
            <a:avLst/>
          </a:prstGeom>
          <a:noFill/>
        </p:spPr>
        <p:txBody>
          <a:bodyPr wrap="square" rtlCol="0">
            <a:spAutoFit/>
          </a:bodyPr>
          <a:lstStyle/>
          <a:p>
            <a:r>
              <a:rPr lang="en-US" dirty="0">
                <a:latin typeface="Arial"/>
                <a:cs typeface="Arial"/>
              </a:rPr>
              <a:t>Image source:  NOAA at Wikipedia site - </a:t>
            </a:r>
            <a:r>
              <a:rPr lang="en-US" dirty="0">
                <a:latin typeface="Arial"/>
                <a:cs typeface="Arial"/>
                <a:hlinkClick r:id="rId5"/>
              </a:rPr>
              <a:t>http://en.wikipedia.org/wiki/General_Circulation_Model</a:t>
            </a:r>
            <a:r>
              <a:rPr lang="en-US" dirty="0">
                <a:latin typeface="Arial"/>
                <a:cs typeface="Arial"/>
              </a:rPr>
              <a:t> </a:t>
            </a:r>
          </a:p>
          <a:p>
            <a:endParaRPr lang="en-US" dirty="0"/>
          </a:p>
        </p:txBody>
      </p:sp>
    </p:spTree>
    <p:extLst>
      <p:ext uri="{BB962C8B-B14F-4D97-AF65-F5344CB8AC3E}">
        <p14:creationId xmlns:p14="http://schemas.microsoft.com/office/powerpoint/2010/main" val="1308154279"/>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000" y="174625"/>
            <a:ext cx="9016999" cy="923330"/>
          </a:xfrm>
          <a:prstGeom prst="rect">
            <a:avLst/>
          </a:prstGeom>
          <a:noFill/>
        </p:spPr>
        <p:txBody>
          <a:bodyPr wrap="square" rtlCol="0">
            <a:spAutoFit/>
          </a:bodyPr>
          <a:lstStyle/>
          <a:p>
            <a:r>
              <a:rPr lang="en-US" b="1" dirty="0" smtClean="0">
                <a:latin typeface="Arial"/>
                <a:cs typeface="Arial"/>
              </a:rPr>
              <a:t>Global circulation models used on a regular basis to predict track of hurricanes, a typical example of which is shown below.  </a:t>
            </a:r>
            <a:r>
              <a:rPr lang="en-US" b="1" dirty="0">
                <a:latin typeface="Arial"/>
                <a:cs typeface="Arial"/>
              </a:rPr>
              <a:t>Image source: </a:t>
            </a:r>
            <a:r>
              <a:rPr lang="en-US" b="1" dirty="0">
                <a:latin typeface="Arial"/>
                <a:cs typeface="Arial"/>
                <a:hlinkClick r:id="rId2"/>
              </a:rPr>
              <a:t>https://www.newsledge.com/nasa-drone-hits-big-first-hurricane-hunting</a:t>
            </a:r>
            <a:r>
              <a:rPr lang="en-US" b="1" dirty="0" smtClean="0">
                <a:latin typeface="Arial"/>
                <a:cs typeface="Arial"/>
                <a:hlinkClick r:id="rId2"/>
              </a:rPr>
              <a:t>/</a:t>
            </a:r>
            <a:r>
              <a:rPr lang="en-US" b="1" dirty="0" smtClean="0">
                <a:latin typeface="Arial"/>
                <a:cs typeface="Arial"/>
              </a:rPr>
              <a:t> </a:t>
            </a:r>
            <a:endParaRPr lang="en-US" b="1" dirty="0">
              <a:latin typeface="Arial"/>
              <a:cs typeface="Arial"/>
            </a:endParaRPr>
          </a:p>
        </p:txBody>
      </p:sp>
      <p:pic>
        <p:nvPicPr>
          <p:cNvPr id="3" name="Picture 2"/>
          <p:cNvPicPr>
            <a:picLocks noChangeAspect="1"/>
          </p:cNvPicPr>
          <p:nvPr/>
        </p:nvPicPr>
        <p:blipFill>
          <a:blip r:embed="rId3"/>
          <a:stretch>
            <a:fillRect/>
          </a:stretch>
        </p:blipFill>
        <p:spPr>
          <a:xfrm>
            <a:off x="1247775" y="1240830"/>
            <a:ext cx="6880225" cy="5504180"/>
          </a:xfrm>
          <a:prstGeom prst="rect">
            <a:avLst/>
          </a:prstGeom>
        </p:spPr>
      </p:pic>
    </p:spTree>
    <p:extLst>
      <p:ext uri="{BB962C8B-B14F-4D97-AF65-F5344CB8AC3E}">
        <p14:creationId xmlns:p14="http://schemas.microsoft.com/office/powerpoint/2010/main" val="5661113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96999" y="25673"/>
            <a:ext cx="6651755" cy="5534260"/>
          </a:xfrm>
          <a:prstGeom prst="rect">
            <a:avLst/>
          </a:prstGeom>
        </p:spPr>
      </p:pic>
      <p:sp>
        <p:nvSpPr>
          <p:cNvPr id="3" name="TextBox 2"/>
          <p:cNvSpPr txBox="1"/>
          <p:nvPr/>
        </p:nvSpPr>
        <p:spPr>
          <a:xfrm>
            <a:off x="107510" y="5559933"/>
            <a:ext cx="9036490" cy="1200329"/>
          </a:xfrm>
          <a:prstGeom prst="rect">
            <a:avLst/>
          </a:prstGeom>
          <a:noFill/>
        </p:spPr>
        <p:txBody>
          <a:bodyPr wrap="square" rtlCol="0">
            <a:spAutoFit/>
          </a:bodyPr>
          <a:lstStyle/>
          <a:p>
            <a:r>
              <a:rPr lang="en-US" dirty="0" smtClean="0"/>
              <a:t>Above shows the ICPC model outputs for three scenarios plotted against the </a:t>
            </a:r>
            <a:r>
              <a:rPr lang="en-US"/>
              <a:t>actual </a:t>
            </a:r>
            <a:r>
              <a:rPr lang="en-US" smtClean="0"/>
              <a:t>history</a:t>
            </a:r>
            <a:r>
              <a:rPr lang="en-US" dirty="0"/>
              <a:t>. </a:t>
            </a:r>
            <a:r>
              <a:rPr lang="en-US" dirty="0" smtClean="0"/>
              <a:t>More recent history shows the temperatures in the atmosphere increasing less than the models, but oceans are warming up more than predicted. </a:t>
            </a:r>
            <a:r>
              <a:rPr lang="en-US" dirty="0" smtClean="0">
                <a:hlinkClick r:id="rId3"/>
              </a:rPr>
              <a:t>http</a:t>
            </a:r>
            <a:r>
              <a:rPr lang="en-US" dirty="0">
                <a:hlinkClick r:id="rId3"/>
              </a:rPr>
              <a:t>://www.grida.no/publications/other/ipcc_tar/?src=/climate/ipcc_tar/wg1/figspm-4.</a:t>
            </a:r>
            <a:r>
              <a:rPr lang="en-US" dirty="0" smtClean="0">
                <a:hlinkClick r:id="rId3"/>
              </a:rPr>
              <a:t>htm</a:t>
            </a:r>
            <a:r>
              <a:rPr lang="en-US" dirty="0" smtClean="0"/>
              <a:t> </a:t>
            </a:r>
            <a:endParaRPr lang="en-US" dirty="0"/>
          </a:p>
        </p:txBody>
      </p:sp>
    </p:spTree>
    <p:extLst>
      <p:ext uri="{BB962C8B-B14F-4D97-AF65-F5344CB8AC3E}">
        <p14:creationId xmlns:p14="http://schemas.microsoft.com/office/powerpoint/2010/main" val="2766053682"/>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026" y="605498"/>
            <a:ext cx="8756385" cy="5632311"/>
          </a:xfrm>
          <a:prstGeom prst="rect">
            <a:avLst/>
          </a:prstGeom>
          <a:noFill/>
        </p:spPr>
        <p:txBody>
          <a:bodyPr wrap="square" rtlCol="0">
            <a:spAutoFit/>
          </a:bodyPr>
          <a:lstStyle/>
          <a:p>
            <a:pPr algn="ctr"/>
            <a:r>
              <a:rPr lang="en-US" sz="2000" b="1" dirty="0" smtClean="0">
                <a:latin typeface="Arial"/>
                <a:cs typeface="Arial"/>
              </a:rPr>
              <a:t>GCM YouTube presentations of some interest. </a:t>
            </a:r>
          </a:p>
          <a:p>
            <a:endParaRPr lang="en-US" sz="2000" b="1" dirty="0">
              <a:latin typeface="Arial"/>
              <a:cs typeface="Arial"/>
            </a:endParaRPr>
          </a:p>
          <a:p>
            <a:r>
              <a:rPr lang="en-US" sz="2000" dirty="0" smtClean="0">
                <a:latin typeface="Arial"/>
                <a:cs typeface="Arial"/>
              </a:rPr>
              <a:t>YouTube </a:t>
            </a:r>
            <a:r>
              <a:rPr lang="en-US" sz="2000" dirty="0">
                <a:latin typeface="Arial"/>
                <a:cs typeface="Arial"/>
              </a:rPr>
              <a:t>video on </a:t>
            </a:r>
            <a:r>
              <a:rPr lang="en-US" sz="2000" dirty="0" smtClean="0">
                <a:latin typeface="Arial"/>
                <a:cs typeface="Arial"/>
              </a:rPr>
              <a:t>GCMs </a:t>
            </a:r>
            <a:r>
              <a:rPr lang="en-US" sz="2000" dirty="0">
                <a:latin typeface="Arial"/>
                <a:cs typeface="Arial"/>
              </a:rPr>
              <a:t>- </a:t>
            </a:r>
            <a:r>
              <a:rPr lang="en-US" sz="2000" dirty="0">
                <a:latin typeface="Arial"/>
                <a:cs typeface="Arial"/>
                <a:hlinkClick r:id="rId2"/>
              </a:rPr>
              <a:t>http://www.youtube.com/watch?v=</a:t>
            </a:r>
            <a:r>
              <a:rPr lang="en-US" sz="2000" dirty="0" smtClean="0">
                <a:latin typeface="Arial"/>
                <a:cs typeface="Arial"/>
                <a:hlinkClick r:id="rId2"/>
              </a:rPr>
              <a:t>eZ5yCCc3K14</a:t>
            </a:r>
            <a:r>
              <a:rPr lang="en-US" sz="2000" dirty="0" smtClean="0">
                <a:latin typeface="Arial"/>
                <a:cs typeface="Arial"/>
              </a:rPr>
              <a:t> </a:t>
            </a:r>
          </a:p>
          <a:p>
            <a:endParaRPr lang="en-US" sz="2000" dirty="0">
              <a:latin typeface="Arial"/>
              <a:cs typeface="Arial"/>
            </a:endParaRPr>
          </a:p>
          <a:p>
            <a:r>
              <a:rPr lang="en-US" sz="2000" dirty="0" smtClean="0">
                <a:latin typeface="Arial"/>
                <a:cs typeface="Arial"/>
              </a:rPr>
              <a:t>Direct comparison of a Global Circulation Model and the </a:t>
            </a:r>
            <a:r>
              <a:rPr lang="en-US" sz="2000" dirty="0">
                <a:latin typeface="Arial"/>
                <a:cs typeface="Arial"/>
              </a:rPr>
              <a:t>actual history </a:t>
            </a:r>
            <a:r>
              <a:rPr lang="en-US" sz="2000" dirty="0" smtClean="0">
                <a:latin typeface="Arial"/>
                <a:cs typeface="Arial"/>
                <a:hlinkClick r:id="rId3"/>
              </a:rPr>
              <a:t>–</a:t>
            </a:r>
            <a:r>
              <a:rPr lang="en-US" sz="2000" dirty="0" smtClean="0">
                <a:latin typeface="Arial"/>
                <a:cs typeface="Arial"/>
              </a:rPr>
              <a:t> 8 minute YouTube:  </a:t>
            </a:r>
            <a:r>
              <a:rPr lang="en-US" sz="2000" dirty="0" smtClean="0">
                <a:latin typeface="Arial"/>
                <a:cs typeface="Arial"/>
                <a:hlinkClick r:id="rId3"/>
              </a:rPr>
              <a:t>http</a:t>
            </a:r>
            <a:r>
              <a:rPr lang="en-US" sz="2000" dirty="0">
                <a:latin typeface="Arial"/>
                <a:cs typeface="Arial"/>
                <a:hlinkClick r:id="rId3"/>
              </a:rPr>
              <a:t>://www.youtube.com/watch?v=</a:t>
            </a:r>
            <a:r>
              <a:rPr lang="en-US" sz="2000" dirty="0" smtClean="0">
                <a:latin typeface="Arial"/>
                <a:cs typeface="Arial"/>
                <a:hlinkClick r:id="rId3"/>
              </a:rPr>
              <a:t>EVDK6Mi_tKg</a:t>
            </a:r>
            <a:r>
              <a:rPr lang="en-US" sz="2000" dirty="0" smtClean="0">
                <a:latin typeface="Arial"/>
                <a:cs typeface="Arial"/>
              </a:rPr>
              <a:t> </a:t>
            </a:r>
          </a:p>
          <a:p>
            <a:endParaRPr lang="en-US" sz="2000" dirty="0" smtClean="0">
              <a:latin typeface="Arial"/>
              <a:cs typeface="Arial"/>
            </a:endParaRPr>
          </a:p>
          <a:p>
            <a:r>
              <a:rPr lang="en-US" sz="2000" dirty="0" smtClean="0">
                <a:latin typeface="Arial"/>
                <a:cs typeface="Arial"/>
              </a:rPr>
              <a:t>Comparison of GCMs prediction of Arctic sea ice history and the actual history, then with a future projection </a:t>
            </a:r>
            <a:r>
              <a:rPr lang="en-US" sz="2000" dirty="0">
                <a:latin typeface="Arial"/>
                <a:cs typeface="Arial"/>
              </a:rPr>
              <a:t>- </a:t>
            </a:r>
            <a:r>
              <a:rPr lang="en-US" sz="2000" dirty="0">
                <a:latin typeface="Arial"/>
                <a:cs typeface="Arial"/>
                <a:hlinkClick r:id="rId4"/>
              </a:rPr>
              <a:t>http://www.youtube.com/watch?v=</a:t>
            </a:r>
            <a:r>
              <a:rPr lang="en-US" sz="2000" dirty="0" smtClean="0">
                <a:latin typeface="Arial"/>
                <a:cs typeface="Arial"/>
                <a:hlinkClick r:id="rId4"/>
              </a:rPr>
              <a:t>3v9aRQpumPA</a:t>
            </a:r>
            <a:r>
              <a:rPr lang="en-US" sz="2000" dirty="0" smtClean="0">
                <a:latin typeface="Arial"/>
                <a:cs typeface="Arial"/>
              </a:rPr>
              <a:t> </a:t>
            </a:r>
          </a:p>
          <a:p>
            <a:endParaRPr lang="en-US" sz="2000" dirty="0">
              <a:latin typeface="Arial"/>
              <a:cs typeface="Arial"/>
            </a:endParaRPr>
          </a:p>
          <a:p>
            <a:r>
              <a:rPr lang="en-US" sz="2000" dirty="0" smtClean="0">
                <a:latin typeface="Arial"/>
                <a:cs typeface="Arial"/>
              </a:rPr>
              <a:t>Geophysical Fluids Dynamics </a:t>
            </a:r>
            <a:r>
              <a:rPr lang="en-US" sz="2000" dirty="0">
                <a:latin typeface="Arial"/>
                <a:cs typeface="Arial"/>
              </a:rPr>
              <a:t>Laboratory animation - </a:t>
            </a:r>
            <a:r>
              <a:rPr lang="en-US" sz="2000" dirty="0">
                <a:latin typeface="Arial"/>
                <a:cs typeface="Arial"/>
                <a:hlinkClick r:id="rId5"/>
              </a:rPr>
              <a:t>http://www.gfdl.noaa.gov/global-modeling-of-tropical-cyclone-</a:t>
            </a:r>
            <a:r>
              <a:rPr lang="en-US" sz="2000" dirty="0" smtClean="0">
                <a:latin typeface="Arial"/>
                <a:cs typeface="Arial"/>
                <a:hlinkClick r:id="rId5"/>
              </a:rPr>
              <a:t>activity</a:t>
            </a:r>
            <a:r>
              <a:rPr lang="en-US" sz="2000" dirty="0" smtClean="0">
                <a:latin typeface="Arial"/>
                <a:cs typeface="Arial"/>
              </a:rPr>
              <a:t> </a:t>
            </a:r>
          </a:p>
          <a:p>
            <a:endParaRPr lang="en-US" sz="2000" dirty="0">
              <a:latin typeface="Arial"/>
              <a:cs typeface="Arial"/>
            </a:endParaRPr>
          </a:p>
          <a:p>
            <a:r>
              <a:rPr lang="en-US" sz="2000" dirty="0" smtClean="0">
                <a:latin typeface="Arial"/>
                <a:cs typeface="Arial"/>
              </a:rPr>
              <a:t>CCSM </a:t>
            </a:r>
            <a:r>
              <a:rPr lang="en-US" sz="2000" dirty="0">
                <a:latin typeface="Arial"/>
                <a:cs typeface="Arial"/>
              </a:rPr>
              <a:t>model animation - </a:t>
            </a:r>
            <a:r>
              <a:rPr lang="en-US" sz="2000" dirty="0">
                <a:latin typeface="Arial"/>
                <a:cs typeface="Arial"/>
                <a:hlinkClick r:id="rId6"/>
              </a:rPr>
              <a:t>http://www.youtube.com/watch?v=</a:t>
            </a:r>
            <a:r>
              <a:rPr lang="en-US" sz="2000" dirty="0" smtClean="0">
                <a:latin typeface="Arial"/>
                <a:cs typeface="Arial"/>
                <a:hlinkClick r:id="rId6"/>
              </a:rPr>
              <a:t>qh011eAYjAA</a:t>
            </a:r>
            <a:r>
              <a:rPr lang="en-US" sz="2000" dirty="0" smtClean="0">
                <a:latin typeface="Arial"/>
                <a:cs typeface="Arial"/>
              </a:rPr>
              <a:t> </a:t>
            </a:r>
          </a:p>
          <a:p>
            <a:endParaRPr lang="en-US" sz="2000" dirty="0">
              <a:latin typeface="Arial"/>
              <a:cs typeface="Arial"/>
            </a:endParaRPr>
          </a:p>
          <a:p>
            <a:r>
              <a:rPr lang="en-US" sz="2000" dirty="0" smtClean="0">
                <a:latin typeface="Arial"/>
                <a:cs typeface="Arial"/>
              </a:rPr>
              <a:t>Global Climate Model simulation demonstrating the level </a:t>
            </a:r>
            <a:r>
              <a:rPr lang="en-US" sz="2000" dirty="0">
                <a:latin typeface="Arial"/>
                <a:cs typeface="Arial"/>
              </a:rPr>
              <a:t>of detail - </a:t>
            </a:r>
            <a:r>
              <a:rPr lang="en-US" sz="2000" dirty="0">
                <a:latin typeface="Arial"/>
                <a:cs typeface="Arial"/>
                <a:hlinkClick r:id="rId7"/>
              </a:rPr>
              <a:t>http://www.youtube.com/watch?v=</a:t>
            </a:r>
            <a:r>
              <a:rPr lang="en-US" sz="2000" dirty="0" smtClean="0">
                <a:latin typeface="Arial"/>
                <a:cs typeface="Arial"/>
                <a:hlinkClick r:id="rId7"/>
              </a:rPr>
              <a:t>Cxsg7uvVSBE</a:t>
            </a:r>
            <a:r>
              <a:rPr lang="en-US" sz="2000" dirty="0" smtClean="0">
                <a:latin typeface="Arial"/>
                <a:cs typeface="Arial"/>
              </a:rPr>
              <a:t> </a:t>
            </a:r>
            <a:endParaRPr lang="en-US" sz="2000" dirty="0">
              <a:latin typeface="Arial"/>
              <a:cs typeface="Arial"/>
            </a:endParaRPr>
          </a:p>
        </p:txBody>
      </p:sp>
    </p:spTree>
    <p:extLst>
      <p:ext uri="{BB962C8B-B14F-4D97-AF65-F5344CB8AC3E}">
        <p14:creationId xmlns:p14="http://schemas.microsoft.com/office/powerpoint/2010/main" val="1919652724"/>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0056" y="277496"/>
            <a:ext cx="8595162" cy="523220"/>
          </a:xfrm>
          <a:prstGeom prst="rect">
            <a:avLst/>
          </a:prstGeom>
        </p:spPr>
        <p:txBody>
          <a:bodyPr wrap="square">
            <a:spAutoFit/>
          </a:bodyPr>
          <a:lstStyle/>
          <a:p>
            <a:pPr algn="ctr"/>
            <a:r>
              <a:rPr lang="en-US" sz="2800" b="1" i="1" dirty="0">
                <a:latin typeface="Arial"/>
                <a:cs typeface="Arial"/>
              </a:rPr>
              <a:t>How will surface system behavior likely change? </a:t>
            </a:r>
          </a:p>
        </p:txBody>
      </p:sp>
      <p:sp>
        <p:nvSpPr>
          <p:cNvPr id="3" name="Text Box 2"/>
          <p:cNvSpPr txBox="1">
            <a:spLocks noChangeArrowheads="1"/>
          </p:cNvSpPr>
          <p:nvPr/>
        </p:nvSpPr>
        <p:spPr bwMode="auto">
          <a:xfrm>
            <a:off x="381000" y="922999"/>
            <a:ext cx="845820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endParaRPr lang="en-US" dirty="0">
              <a:solidFill>
                <a:srgbClr val="000000"/>
              </a:solidFill>
            </a:endParaRPr>
          </a:p>
          <a:p>
            <a:pPr>
              <a:buFontTx/>
              <a:buChar char="•"/>
            </a:pPr>
            <a:r>
              <a:rPr lang="en-US" dirty="0">
                <a:solidFill>
                  <a:srgbClr val="000000"/>
                </a:solidFill>
              </a:rPr>
              <a:t>Increase in sea level as ice melts and water warms.</a:t>
            </a:r>
          </a:p>
          <a:p>
            <a:pPr>
              <a:buFontTx/>
              <a:buChar char="•"/>
            </a:pPr>
            <a:r>
              <a:rPr lang="en-US" dirty="0">
                <a:solidFill>
                  <a:srgbClr val="000000"/>
                </a:solidFill>
              </a:rPr>
              <a:t>Possible change in circulation patterns in the oceans and attendant changes in weather patterns. </a:t>
            </a:r>
            <a:endParaRPr lang="en-US" dirty="0" smtClean="0">
              <a:solidFill>
                <a:srgbClr val="000000"/>
              </a:solidFill>
            </a:endParaRPr>
          </a:p>
          <a:p>
            <a:pPr>
              <a:buFontTx/>
              <a:buChar char="•"/>
            </a:pPr>
            <a:r>
              <a:rPr lang="en-US" dirty="0" smtClean="0">
                <a:solidFill>
                  <a:srgbClr val="000000"/>
                </a:solidFill>
              </a:rPr>
              <a:t>Change </a:t>
            </a:r>
            <a:r>
              <a:rPr lang="en-US" dirty="0">
                <a:solidFill>
                  <a:srgbClr val="000000"/>
                </a:solidFill>
              </a:rPr>
              <a:t>in </a:t>
            </a:r>
            <a:r>
              <a:rPr lang="en-US" dirty="0" smtClean="0">
                <a:solidFill>
                  <a:srgbClr val="000000"/>
                </a:solidFill>
              </a:rPr>
              <a:t>size of extreme flood and drought events.</a:t>
            </a:r>
            <a:endParaRPr lang="en-US" dirty="0">
              <a:solidFill>
                <a:srgbClr val="000000"/>
              </a:solidFill>
            </a:endParaRPr>
          </a:p>
          <a:p>
            <a:pPr>
              <a:buFontTx/>
              <a:buChar char="•"/>
            </a:pPr>
            <a:r>
              <a:rPr lang="en-US" dirty="0">
                <a:solidFill>
                  <a:srgbClr val="000000"/>
                </a:solidFill>
              </a:rPr>
              <a:t>Increase locally in desertification.</a:t>
            </a:r>
          </a:p>
          <a:p>
            <a:pPr>
              <a:buFontTx/>
              <a:buChar char="•"/>
            </a:pPr>
            <a:r>
              <a:rPr lang="en-US" dirty="0">
                <a:solidFill>
                  <a:srgbClr val="000000"/>
                </a:solidFill>
              </a:rPr>
              <a:t>Ecosystem shifts, especially in polar regions.</a:t>
            </a:r>
          </a:p>
          <a:p>
            <a:pPr>
              <a:buFontTx/>
              <a:buChar char="•"/>
            </a:pPr>
            <a:r>
              <a:rPr lang="en-US" dirty="0">
                <a:solidFill>
                  <a:srgbClr val="000000"/>
                </a:solidFill>
              </a:rPr>
              <a:t>Change in disease vectors and patterns</a:t>
            </a:r>
            <a:r>
              <a:rPr lang="en-US" dirty="0" smtClean="0">
                <a:solidFill>
                  <a:srgbClr val="000000"/>
                </a:solidFill>
              </a:rPr>
              <a:t>.</a:t>
            </a:r>
          </a:p>
          <a:p>
            <a:pPr>
              <a:buFontTx/>
              <a:buChar char="•"/>
            </a:pPr>
            <a:r>
              <a:rPr lang="en-US" dirty="0" smtClean="0">
                <a:solidFill>
                  <a:srgbClr val="000000"/>
                </a:solidFill>
              </a:rPr>
              <a:t>Ocean acidification. </a:t>
            </a:r>
            <a:endParaRPr lang="en-US" dirty="0">
              <a:solidFill>
                <a:srgbClr val="000000"/>
              </a:solidFill>
            </a:endParaRPr>
          </a:p>
          <a:p>
            <a:pPr>
              <a:buFontTx/>
              <a:buChar char="•"/>
            </a:pPr>
            <a:r>
              <a:rPr lang="en-US" dirty="0">
                <a:solidFill>
                  <a:srgbClr val="000000"/>
                </a:solidFill>
              </a:rPr>
              <a:t>Hard (if not impossible) to predict all the changes because of complexity of the system.</a:t>
            </a:r>
          </a:p>
          <a:p>
            <a:pPr>
              <a:buFontTx/>
              <a:buChar char="•"/>
            </a:pPr>
            <a:r>
              <a:rPr lang="en-US" dirty="0">
                <a:solidFill>
                  <a:srgbClr val="000000"/>
                </a:solidFill>
              </a:rPr>
              <a:t>Changes will vary greatly from region to region. </a:t>
            </a:r>
          </a:p>
          <a:p>
            <a:pPr>
              <a:buFontTx/>
              <a:buChar char="•"/>
            </a:pPr>
            <a:r>
              <a:rPr lang="en-US" dirty="0">
                <a:solidFill>
                  <a:srgbClr val="000000"/>
                </a:solidFill>
              </a:rPr>
              <a:t>Some may be beneficial to humans, some deleterious, but </a:t>
            </a:r>
            <a:r>
              <a:rPr lang="en-US" b="1" dirty="0">
                <a:solidFill>
                  <a:srgbClr val="000000"/>
                </a:solidFill>
              </a:rPr>
              <a:t>change requires adaptation</a:t>
            </a:r>
            <a:r>
              <a:rPr lang="en-US" dirty="0">
                <a:solidFill>
                  <a:srgbClr val="000000"/>
                </a:solidFill>
              </a:rPr>
              <a:t>.</a:t>
            </a:r>
          </a:p>
        </p:txBody>
      </p:sp>
    </p:spTree>
    <p:extLst>
      <p:ext uri="{BB962C8B-B14F-4D97-AF65-F5344CB8AC3E}">
        <p14:creationId xmlns:p14="http://schemas.microsoft.com/office/powerpoint/2010/main" val="20870500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5783580"/>
          </a:xfrm>
          <a:prstGeom prst="rect">
            <a:avLst/>
          </a:prstGeom>
        </p:spPr>
      </p:pic>
      <p:sp>
        <p:nvSpPr>
          <p:cNvPr id="3" name="TextBox 2"/>
          <p:cNvSpPr txBox="1"/>
          <p:nvPr/>
        </p:nvSpPr>
        <p:spPr>
          <a:xfrm>
            <a:off x="0" y="5653688"/>
            <a:ext cx="9144000" cy="1200329"/>
          </a:xfrm>
          <a:prstGeom prst="rect">
            <a:avLst/>
          </a:prstGeom>
          <a:solidFill>
            <a:srgbClr val="FFFFFF"/>
          </a:solidFill>
          <a:ln>
            <a:solidFill>
              <a:srgbClr val="000000"/>
            </a:solidFill>
          </a:ln>
        </p:spPr>
        <p:txBody>
          <a:bodyPr wrap="square" rtlCol="0">
            <a:spAutoFit/>
          </a:bodyPr>
          <a:lstStyle/>
          <a:p>
            <a:r>
              <a:rPr lang="en-US" dirty="0" smtClean="0">
                <a:latin typeface="Arial"/>
                <a:cs typeface="Arial"/>
              </a:rPr>
              <a:t>Global sea </a:t>
            </a:r>
            <a:r>
              <a:rPr lang="en-US" dirty="0" smtClean="0">
                <a:latin typeface="Arial"/>
                <a:cs typeface="Arial"/>
              </a:rPr>
              <a:t>level rise based on tidal gauging stations, and on satellite data. </a:t>
            </a:r>
            <a:r>
              <a:rPr lang="en-US" b="1" dirty="0" smtClean="0">
                <a:latin typeface="Arial"/>
                <a:cs typeface="Arial"/>
              </a:rPr>
              <a:t>Is it a linear increase or non-linear? </a:t>
            </a:r>
            <a:r>
              <a:rPr lang="en-US" dirty="0" smtClean="0">
                <a:latin typeface="Arial"/>
                <a:cs typeface="Arial"/>
              </a:rPr>
              <a:t>Measuring global sea level is </a:t>
            </a:r>
            <a:r>
              <a:rPr lang="en-US" dirty="0" smtClean="0">
                <a:latin typeface="Arial"/>
                <a:cs typeface="Arial"/>
              </a:rPr>
              <a:t>challenging - many </a:t>
            </a:r>
            <a:r>
              <a:rPr lang="en-US" dirty="0" smtClean="0">
                <a:latin typeface="Arial"/>
                <a:cs typeface="Arial"/>
              </a:rPr>
              <a:t>factors can influence local sea level. Note how the error bars </a:t>
            </a:r>
            <a:r>
              <a:rPr lang="en-US" dirty="0" smtClean="0">
                <a:latin typeface="Arial"/>
                <a:cs typeface="Arial"/>
              </a:rPr>
              <a:t>back </a:t>
            </a:r>
            <a:r>
              <a:rPr lang="en-US" dirty="0" smtClean="0">
                <a:latin typeface="Arial"/>
                <a:cs typeface="Arial"/>
              </a:rPr>
              <a:t>in time are </a:t>
            </a:r>
            <a:r>
              <a:rPr lang="en-US" dirty="0" smtClean="0">
                <a:latin typeface="Arial"/>
                <a:cs typeface="Arial"/>
              </a:rPr>
              <a:t>larger</a:t>
            </a:r>
            <a:r>
              <a:rPr lang="en-US" dirty="0" smtClean="0">
                <a:latin typeface="Arial"/>
                <a:cs typeface="Arial"/>
              </a:rPr>
              <a:t>.  </a:t>
            </a:r>
            <a:r>
              <a:rPr lang="en-US" dirty="0">
                <a:latin typeface="Arial"/>
                <a:cs typeface="Arial"/>
              </a:rPr>
              <a:t>Image source: </a:t>
            </a:r>
            <a:r>
              <a:rPr lang="en-US" dirty="0">
                <a:latin typeface="Arial"/>
                <a:cs typeface="Arial"/>
                <a:hlinkClick r:id="rId3"/>
              </a:rPr>
              <a:t>https://www.ncdc.noaa.gov/indicators</a:t>
            </a:r>
            <a:r>
              <a:rPr lang="en-US" dirty="0" smtClean="0">
                <a:latin typeface="Arial"/>
                <a:cs typeface="Arial"/>
                <a:hlinkClick r:id="rId3"/>
              </a:rPr>
              <a:t>/</a:t>
            </a:r>
            <a:r>
              <a:rPr lang="en-US" dirty="0" smtClean="0">
                <a:latin typeface="Arial"/>
                <a:cs typeface="Arial"/>
              </a:rPr>
              <a:t> </a:t>
            </a:r>
            <a:endParaRPr lang="en-US" dirty="0">
              <a:latin typeface="Arial"/>
              <a:cs typeface="Arial"/>
            </a:endParaRPr>
          </a:p>
        </p:txBody>
      </p:sp>
      <p:sp>
        <p:nvSpPr>
          <p:cNvPr id="4" name="TextBox 3"/>
          <p:cNvSpPr txBox="1"/>
          <p:nvPr/>
        </p:nvSpPr>
        <p:spPr>
          <a:xfrm>
            <a:off x="2232796" y="170685"/>
            <a:ext cx="5442442" cy="830997"/>
          </a:xfrm>
          <a:prstGeom prst="rect">
            <a:avLst/>
          </a:prstGeom>
          <a:solidFill>
            <a:schemeClr val="bg1"/>
          </a:solidFill>
          <a:ln>
            <a:solidFill>
              <a:schemeClr val="tx1"/>
            </a:solidFill>
          </a:ln>
        </p:spPr>
        <p:txBody>
          <a:bodyPr wrap="square" rtlCol="0">
            <a:spAutoFit/>
          </a:bodyPr>
          <a:lstStyle/>
          <a:p>
            <a:pPr algn="ctr"/>
            <a:r>
              <a:rPr lang="en-US" sz="2400" b="1" dirty="0" smtClean="0">
                <a:latin typeface="Arial"/>
                <a:cs typeface="Arial"/>
              </a:rPr>
              <a:t>Longer term, but high cost change – sea level increase.</a:t>
            </a:r>
            <a:endParaRPr lang="en-US" sz="2400" b="1" dirty="0">
              <a:latin typeface="Arial"/>
              <a:cs typeface="Arial"/>
            </a:endParaRPr>
          </a:p>
        </p:txBody>
      </p:sp>
    </p:spTree>
    <p:extLst>
      <p:ext uri="{BB962C8B-B14F-4D97-AF65-F5344CB8AC3E}">
        <p14:creationId xmlns:p14="http://schemas.microsoft.com/office/powerpoint/2010/main" val="3370701836"/>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93119" y="124570"/>
            <a:ext cx="7479869" cy="5338264"/>
          </a:xfrm>
          <a:prstGeom prst="rect">
            <a:avLst/>
          </a:prstGeom>
        </p:spPr>
      </p:pic>
      <p:sp>
        <p:nvSpPr>
          <p:cNvPr id="3" name="TextBox 2"/>
          <p:cNvSpPr txBox="1"/>
          <p:nvPr/>
        </p:nvSpPr>
        <p:spPr>
          <a:xfrm>
            <a:off x="334919" y="5462834"/>
            <a:ext cx="8498583" cy="1384995"/>
          </a:xfrm>
          <a:prstGeom prst="rect">
            <a:avLst/>
          </a:prstGeom>
          <a:noFill/>
        </p:spPr>
        <p:txBody>
          <a:bodyPr wrap="square" rtlCol="0">
            <a:spAutoFit/>
          </a:bodyPr>
          <a:lstStyle/>
          <a:p>
            <a:r>
              <a:rPr lang="en-US" sz="1400" dirty="0">
                <a:latin typeface="Arial"/>
                <a:cs typeface="Arial"/>
              </a:rPr>
              <a:t>Image source: </a:t>
            </a:r>
            <a:r>
              <a:rPr lang="en-US" sz="1400" dirty="0">
                <a:latin typeface="Arial"/>
                <a:cs typeface="Arial"/>
                <a:hlinkClick r:id="rId3"/>
              </a:rPr>
              <a:t>http://www.eea.europa.eu/data-and-maps/indicators/greenland-ice-sheet/greenland-ice-sheet-assessment-</a:t>
            </a:r>
            <a:r>
              <a:rPr lang="en-US" sz="1400" dirty="0" smtClean="0">
                <a:latin typeface="Arial"/>
                <a:cs typeface="Arial"/>
                <a:hlinkClick r:id="rId3"/>
              </a:rPr>
              <a:t>published</a:t>
            </a:r>
            <a:r>
              <a:rPr lang="en-US" sz="1400" dirty="0" smtClean="0">
                <a:latin typeface="Arial"/>
                <a:cs typeface="Arial"/>
              </a:rPr>
              <a:t>   </a:t>
            </a:r>
            <a:r>
              <a:rPr lang="en-US" sz="1400" dirty="0">
                <a:latin typeface="Arial"/>
                <a:cs typeface="Arial"/>
              </a:rPr>
              <a:t>Data source: Steffen, K.; </a:t>
            </a:r>
            <a:r>
              <a:rPr lang="en-US" sz="1400" dirty="0" err="1">
                <a:latin typeface="Arial"/>
                <a:cs typeface="Arial"/>
              </a:rPr>
              <a:t>Nghiem</a:t>
            </a:r>
            <a:r>
              <a:rPr lang="en-US" sz="1400" dirty="0">
                <a:latin typeface="Arial"/>
                <a:cs typeface="Arial"/>
              </a:rPr>
              <a:t>, S. V.; Huff, R. and Neumann, G., 2004. The melt anomaly of 2002 on the Greenland Ice Sheet from active and passive microwave satellite observations. Geophysical Research Letters 31 (20): L2040210.1029/ 2004GL020444. </a:t>
            </a:r>
            <a:r>
              <a:rPr lang="en-US" sz="1400" dirty="0" err="1">
                <a:latin typeface="Arial"/>
                <a:cs typeface="Arial"/>
              </a:rPr>
              <a:t>Witze</a:t>
            </a:r>
            <a:r>
              <a:rPr lang="en-US" sz="1400" dirty="0">
                <a:latin typeface="Arial"/>
                <a:cs typeface="Arial"/>
              </a:rPr>
              <a:t>, A., 2008. Losing Greenland. Nature 452: </a:t>
            </a:r>
            <a:r>
              <a:rPr lang="en-US" sz="1400" dirty="0" smtClean="0">
                <a:latin typeface="Arial"/>
                <a:cs typeface="Arial"/>
              </a:rPr>
              <a:t>798802 </a:t>
            </a:r>
            <a:endParaRPr lang="en-US" sz="1400" dirty="0">
              <a:latin typeface="Arial"/>
              <a:cs typeface="Arial"/>
            </a:endParaRPr>
          </a:p>
        </p:txBody>
      </p:sp>
      <p:sp>
        <p:nvSpPr>
          <p:cNvPr id="4" name="TextBox 3"/>
          <p:cNvSpPr txBox="1"/>
          <p:nvPr/>
        </p:nvSpPr>
        <p:spPr>
          <a:xfrm>
            <a:off x="0" y="0"/>
            <a:ext cx="2497942" cy="1569660"/>
          </a:xfrm>
          <a:prstGeom prst="rect">
            <a:avLst/>
          </a:prstGeom>
          <a:solidFill>
            <a:srgbClr val="FFFFFF"/>
          </a:solidFill>
          <a:ln>
            <a:solidFill>
              <a:srgbClr val="FF0000"/>
            </a:solidFill>
          </a:ln>
        </p:spPr>
        <p:txBody>
          <a:bodyPr wrap="square" rtlCol="0">
            <a:spAutoFit/>
          </a:bodyPr>
          <a:lstStyle/>
          <a:p>
            <a:r>
              <a:rPr lang="en-US" sz="2400" b="1" dirty="0" smtClean="0">
                <a:latin typeface="Arial"/>
                <a:cs typeface="Arial"/>
              </a:rPr>
              <a:t>Estimate is a 6 m increase if Greenland Icecap melts.</a:t>
            </a:r>
            <a:endParaRPr lang="en-US" sz="2400" b="1" dirty="0">
              <a:latin typeface="Arial"/>
              <a:cs typeface="Arial"/>
            </a:endParaRPr>
          </a:p>
        </p:txBody>
      </p:sp>
    </p:spTree>
    <p:extLst>
      <p:ext uri="{BB962C8B-B14F-4D97-AF65-F5344CB8AC3E}">
        <p14:creationId xmlns:p14="http://schemas.microsoft.com/office/powerpoint/2010/main" val="29682367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4894" y="84076"/>
            <a:ext cx="8779353" cy="1938992"/>
          </a:xfrm>
          <a:prstGeom prst="rect">
            <a:avLst/>
          </a:prstGeom>
          <a:noFill/>
        </p:spPr>
        <p:txBody>
          <a:bodyPr wrap="square" rtlCol="0">
            <a:spAutoFit/>
          </a:bodyPr>
          <a:lstStyle/>
          <a:p>
            <a:r>
              <a:rPr lang="en-US" sz="2000" dirty="0" smtClean="0">
                <a:latin typeface="Arial"/>
                <a:cs typeface="Arial"/>
              </a:rPr>
              <a:t>For Antarctic Ice Sheet  the story is more complex.</a:t>
            </a:r>
          </a:p>
          <a:p>
            <a:pPr marL="285750" indent="-285750">
              <a:buFontTx/>
              <a:buChar char="-"/>
            </a:pPr>
            <a:r>
              <a:rPr lang="en-US" sz="2000" dirty="0" smtClean="0">
                <a:latin typeface="Arial"/>
                <a:cs typeface="Arial"/>
              </a:rPr>
              <a:t>South pole - continent surrounded by water, north pole – the opposite. </a:t>
            </a:r>
          </a:p>
          <a:p>
            <a:pPr marL="285750" indent="-285750">
              <a:buFontTx/>
              <a:buChar char="-"/>
            </a:pPr>
            <a:r>
              <a:rPr lang="en-US" sz="2000" dirty="0" smtClean="0">
                <a:latin typeface="Arial"/>
                <a:cs typeface="Arial"/>
              </a:rPr>
              <a:t>Warming can cause an increase in humidity, which can increase snow fall. </a:t>
            </a:r>
          </a:p>
          <a:p>
            <a:pPr marL="285750" indent="-285750">
              <a:buFontTx/>
              <a:buChar char="-"/>
            </a:pPr>
            <a:r>
              <a:rPr lang="en-US" sz="2000" dirty="0" smtClean="0">
                <a:latin typeface="Arial"/>
                <a:cs typeface="Arial"/>
              </a:rPr>
              <a:t>GRACE (satellite gravity data) indicates overall  mass loss.</a:t>
            </a:r>
          </a:p>
          <a:p>
            <a:pPr marL="285750" indent="-285750">
              <a:buFontTx/>
              <a:buChar char="-"/>
            </a:pPr>
            <a:r>
              <a:rPr lang="en-US" sz="2000" dirty="0">
                <a:latin typeface="Arial"/>
                <a:cs typeface="Arial"/>
              </a:rPr>
              <a:t>S</a:t>
            </a:r>
            <a:r>
              <a:rPr lang="en-US" sz="2000" dirty="0" smtClean="0">
                <a:latin typeface="Arial"/>
                <a:cs typeface="Arial"/>
              </a:rPr>
              <a:t>tudy of elevation data indicates a decreasing rate of mass loss by snow fall (see below. </a:t>
            </a:r>
            <a:endParaRPr lang="en-US" sz="2000" dirty="0">
              <a:latin typeface="Arial"/>
              <a:cs typeface="Arial"/>
            </a:endParaRPr>
          </a:p>
        </p:txBody>
      </p:sp>
      <p:sp>
        <p:nvSpPr>
          <p:cNvPr id="3" name="TextBox 2"/>
          <p:cNvSpPr txBox="1"/>
          <p:nvPr/>
        </p:nvSpPr>
        <p:spPr>
          <a:xfrm>
            <a:off x="502379" y="5618613"/>
            <a:ext cx="8135753" cy="1477328"/>
          </a:xfrm>
          <a:prstGeom prst="rect">
            <a:avLst/>
          </a:prstGeom>
          <a:noFill/>
        </p:spPr>
        <p:txBody>
          <a:bodyPr wrap="square" rtlCol="0">
            <a:spAutoFit/>
          </a:bodyPr>
          <a:lstStyle/>
          <a:p>
            <a:r>
              <a:rPr lang="en-US" b="1" dirty="0" smtClean="0"/>
              <a:t>- 2016 NASA </a:t>
            </a:r>
            <a:r>
              <a:rPr lang="en-US" b="1" dirty="0"/>
              <a:t>GRACE data - http://</a:t>
            </a:r>
            <a:r>
              <a:rPr lang="en-US" b="1" dirty="0" err="1"/>
              <a:t>climate.nasa.gov</a:t>
            </a:r>
            <a:r>
              <a:rPr lang="en-US" b="1" dirty="0"/>
              <a:t>/vital-signs/land-ice/</a:t>
            </a:r>
            <a:endParaRPr lang="en-US" b="1" dirty="0" smtClean="0"/>
          </a:p>
          <a:p>
            <a:r>
              <a:rPr lang="en-US" b="1" dirty="0" smtClean="0"/>
              <a:t>- 2015 NASA </a:t>
            </a:r>
            <a:r>
              <a:rPr lang="en-US" b="1" dirty="0"/>
              <a:t>Study: Mass Gains of Antarctic Ice Sheet Greater than </a:t>
            </a:r>
            <a:r>
              <a:rPr lang="en-US" b="1" dirty="0" smtClean="0"/>
              <a:t>Losses</a:t>
            </a:r>
          </a:p>
          <a:p>
            <a:r>
              <a:rPr lang="en-US" b="1" dirty="0">
                <a:hlinkClick r:id="rId2"/>
              </a:rPr>
              <a:t>https://www.nasa.gov/feature/goddard/nasa-study-mass-gains-of-antarctic-ice-sheet-greater-than-</a:t>
            </a:r>
            <a:r>
              <a:rPr lang="en-US" b="1" dirty="0" smtClean="0">
                <a:hlinkClick r:id="rId2"/>
              </a:rPr>
              <a:t>losses</a:t>
            </a:r>
            <a:r>
              <a:rPr lang="en-US" b="1" dirty="0" smtClean="0"/>
              <a:t> </a:t>
            </a:r>
            <a:endParaRPr lang="en-US" b="1" dirty="0"/>
          </a:p>
          <a:p>
            <a:endParaRPr lang="en-US" dirty="0"/>
          </a:p>
        </p:txBody>
      </p:sp>
      <p:pic>
        <p:nvPicPr>
          <p:cNvPr id="4" name="Picture 3"/>
          <p:cNvPicPr>
            <a:picLocks noChangeAspect="1"/>
          </p:cNvPicPr>
          <p:nvPr/>
        </p:nvPicPr>
        <p:blipFill>
          <a:blip r:embed="rId3"/>
          <a:stretch>
            <a:fillRect/>
          </a:stretch>
        </p:blipFill>
        <p:spPr>
          <a:xfrm>
            <a:off x="2537995" y="1796125"/>
            <a:ext cx="6100137" cy="3822488"/>
          </a:xfrm>
          <a:prstGeom prst="rect">
            <a:avLst/>
          </a:prstGeom>
        </p:spPr>
      </p:pic>
      <p:cxnSp>
        <p:nvCxnSpPr>
          <p:cNvPr id="6" name="Straight Arrow Connector 5"/>
          <p:cNvCxnSpPr/>
          <p:nvPr/>
        </p:nvCxnSpPr>
        <p:spPr>
          <a:xfrm>
            <a:off x="1176558" y="1232479"/>
            <a:ext cx="1624770" cy="132584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50336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93463" y="101600"/>
            <a:ext cx="7873126" cy="5717857"/>
          </a:xfrm>
          <a:prstGeom prst="rect">
            <a:avLst/>
          </a:prstGeom>
        </p:spPr>
      </p:pic>
      <p:sp>
        <p:nvSpPr>
          <p:cNvPr id="3" name="TextBox 2"/>
          <p:cNvSpPr txBox="1"/>
          <p:nvPr/>
        </p:nvSpPr>
        <p:spPr>
          <a:xfrm>
            <a:off x="366610" y="5819457"/>
            <a:ext cx="8777389" cy="830997"/>
          </a:xfrm>
          <a:prstGeom prst="rect">
            <a:avLst/>
          </a:prstGeom>
          <a:noFill/>
        </p:spPr>
        <p:txBody>
          <a:bodyPr wrap="square" rtlCol="0">
            <a:spAutoFit/>
          </a:bodyPr>
          <a:lstStyle/>
          <a:p>
            <a:r>
              <a:rPr lang="en-US" sz="2400" dirty="0" smtClean="0">
                <a:latin typeface="Arial"/>
                <a:cs typeface="Arial"/>
              </a:rPr>
              <a:t>Estimated glacial ice mass </a:t>
            </a:r>
            <a:r>
              <a:rPr lang="en-US" sz="2400" dirty="0" err="1" smtClean="0">
                <a:latin typeface="Arial"/>
                <a:cs typeface="Arial"/>
              </a:rPr>
              <a:t>lossworld</a:t>
            </a:r>
            <a:r>
              <a:rPr lang="en-US" sz="2400" dirty="0" smtClean="0">
                <a:latin typeface="Arial"/>
                <a:cs typeface="Arial"/>
              </a:rPr>
              <a:t> </a:t>
            </a:r>
            <a:r>
              <a:rPr lang="en-US" sz="2400" dirty="0" smtClean="0">
                <a:latin typeface="Arial"/>
                <a:cs typeface="Arial"/>
              </a:rPr>
              <a:t>wide. Again, is this a linear history?  </a:t>
            </a:r>
            <a:r>
              <a:rPr lang="en-US" sz="2000" dirty="0">
                <a:latin typeface="Arial"/>
                <a:cs typeface="Arial"/>
              </a:rPr>
              <a:t>Image source: </a:t>
            </a:r>
            <a:r>
              <a:rPr lang="en-US" sz="2000" dirty="0">
                <a:latin typeface="Arial"/>
                <a:cs typeface="Arial"/>
                <a:hlinkClick r:id="rId3"/>
              </a:rPr>
              <a:t>https://www.ncdc.noaa.gov/indicators</a:t>
            </a:r>
            <a:r>
              <a:rPr lang="en-US" sz="2000" dirty="0" smtClean="0">
                <a:latin typeface="Arial"/>
                <a:cs typeface="Arial"/>
                <a:hlinkClick r:id="rId3"/>
              </a:rPr>
              <a:t>/</a:t>
            </a:r>
            <a:r>
              <a:rPr lang="en-US" sz="2000" dirty="0" smtClean="0">
                <a:latin typeface="Arial"/>
                <a:cs typeface="Arial"/>
              </a:rPr>
              <a:t>    </a:t>
            </a:r>
            <a:endParaRPr lang="en-US" sz="2000" dirty="0">
              <a:latin typeface="Arial"/>
              <a:cs typeface="Arial"/>
            </a:endParaRPr>
          </a:p>
        </p:txBody>
      </p:sp>
    </p:spTree>
    <p:extLst>
      <p:ext uri="{BB962C8B-B14F-4D97-AF65-F5344CB8AC3E}">
        <p14:creationId xmlns:p14="http://schemas.microsoft.com/office/powerpoint/2010/main" val="3292659533"/>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1112"/>
            <a:ext cx="6588124" cy="6926469"/>
          </a:xfrm>
          <a:prstGeom prst="rect">
            <a:avLst/>
          </a:prstGeom>
          <a:noFill/>
          <a:extLst>
            <a:ext uri="{909E8E84-426E-40dd-AFC4-6F175D3DCCD1}">
              <a14:hiddenFill xmlns:a14="http://schemas.microsoft.com/office/drawing/2010/main">
                <a:solidFill>
                  <a:srgbClr val="FFFFFF"/>
                </a:solidFill>
              </a14:hiddenFill>
            </a:ext>
          </a:extLst>
        </p:spPr>
      </p:pic>
      <p:sp>
        <p:nvSpPr>
          <p:cNvPr id="31749" name="Rectangle 5"/>
          <p:cNvSpPr>
            <a:spLocks noChangeArrowheads="1"/>
          </p:cNvSpPr>
          <p:nvPr/>
        </p:nvSpPr>
        <p:spPr bwMode="auto">
          <a:xfrm>
            <a:off x="1135063" y="152400"/>
            <a:ext cx="3810000" cy="66833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hangingPunct="0"/>
            <a:r>
              <a:rPr lang="en-US" sz="1200">
                <a:solidFill>
                  <a:srgbClr val="FF3300"/>
                </a:solidFill>
                <a:latin typeface="Charcoal" charset="0"/>
              </a:rPr>
              <a:t>http://www.antarctica.ac.uk/News_and_Information/Press_Releases/2002/composite-larson.jpg</a:t>
            </a:r>
          </a:p>
        </p:txBody>
      </p:sp>
      <p:sp>
        <p:nvSpPr>
          <p:cNvPr id="31750" name="Text Box 6"/>
          <p:cNvSpPr txBox="1">
            <a:spLocks noChangeArrowheads="1"/>
          </p:cNvSpPr>
          <p:nvPr/>
        </p:nvSpPr>
        <p:spPr bwMode="auto">
          <a:xfrm>
            <a:off x="5064126" y="155575"/>
            <a:ext cx="3921124" cy="5632310"/>
          </a:xfrm>
          <a:prstGeom prst="rect">
            <a:avLst/>
          </a:prstGeom>
          <a:solidFill>
            <a:srgbClr val="FFFFFF"/>
          </a:solidFill>
          <a:ln w="28575" cmpd="sng">
            <a:solidFill>
              <a:srgbClr val="FF0000"/>
            </a:solidFill>
          </a:ln>
          <a:effectLst/>
          <a:extLst/>
        </p:spPr>
        <p:txBody>
          <a:bodyPr wrap="square">
            <a:spAutoFit/>
          </a:bodyPr>
          <a:lstStyle/>
          <a:p>
            <a:pPr eaLnBrk="0" hangingPunct="0"/>
            <a:r>
              <a:rPr lang="en-US" sz="2400" b="1" dirty="0" smtClean="0">
                <a:latin typeface="Arial"/>
                <a:cs typeface="Arial"/>
              </a:rPr>
              <a:t>Some focus on ice shelf collapse. </a:t>
            </a:r>
            <a:r>
              <a:rPr lang="en-US" sz="2400" b="1" i="1" dirty="0" smtClean="0">
                <a:latin typeface="Arial"/>
                <a:cs typeface="Arial"/>
              </a:rPr>
              <a:t>Why?</a:t>
            </a:r>
          </a:p>
          <a:p>
            <a:pPr eaLnBrk="0" hangingPunct="0"/>
            <a:endParaRPr lang="en-US" sz="2400" b="1" i="1" dirty="0" smtClean="0">
              <a:latin typeface="Arial"/>
              <a:cs typeface="Arial"/>
            </a:endParaRPr>
          </a:p>
          <a:p>
            <a:pPr marL="342900" indent="-342900" eaLnBrk="0" hangingPunct="0">
              <a:buFontTx/>
              <a:buChar char="-"/>
            </a:pPr>
            <a:r>
              <a:rPr lang="en-US" sz="2400" dirty="0" smtClean="0">
                <a:latin typeface="Arial"/>
                <a:cs typeface="Arial"/>
              </a:rPr>
              <a:t>Ice shelf – floating edge of ice sheet, prone to calving.</a:t>
            </a:r>
          </a:p>
          <a:p>
            <a:pPr marL="342900" indent="-342900" eaLnBrk="0" hangingPunct="0">
              <a:buFontTx/>
              <a:buChar char="-"/>
            </a:pPr>
            <a:endParaRPr lang="en-US" sz="2400" dirty="0" smtClean="0">
              <a:latin typeface="Arial"/>
              <a:cs typeface="Arial"/>
            </a:endParaRPr>
          </a:p>
          <a:p>
            <a:pPr marL="342900" indent="-342900" eaLnBrk="0" hangingPunct="0">
              <a:buFontTx/>
              <a:buChar char="-"/>
            </a:pPr>
            <a:r>
              <a:rPr lang="en-US" sz="2400" dirty="0" smtClean="0">
                <a:latin typeface="Arial"/>
                <a:cs typeface="Arial"/>
              </a:rPr>
              <a:t>Collapse signals change in ice sheet dynamics.</a:t>
            </a:r>
          </a:p>
          <a:p>
            <a:pPr marL="342900" indent="-342900" eaLnBrk="0" hangingPunct="0">
              <a:buFontTx/>
              <a:buChar char="-"/>
            </a:pPr>
            <a:endParaRPr lang="en-US" sz="2400" dirty="0" smtClean="0">
              <a:latin typeface="Arial"/>
              <a:cs typeface="Arial"/>
            </a:endParaRPr>
          </a:p>
          <a:p>
            <a:pPr marL="342900" indent="-342900" eaLnBrk="0" hangingPunct="0">
              <a:buFontTx/>
              <a:buChar char="-"/>
            </a:pPr>
            <a:r>
              <a:rPr lang="en-US" sz="2400" dirty="0" smtClean="0">
                <a:latin typeface="Arial"/>
                <a:cs typeface="Arial"/>
              </a:rPr>
              <a:t>Floating ice does not change sea level, but higher ice behind it that moves more swiftly after collapse does. </a:t>
            </a:r>
            <a:endParaRPr lang="en-US" sz="2400" dirty="0">
              <a:latin typeface="Arial"/>
              <a:cs typeface="Arial"/>
            </a:endParaRPr>
          </a:p>
        </p:txBody>
      </p:sp>
      <p:sp>
        <p:nvSpPr>
          <p:cNvPr id="2" name="Rectangle 1"/>
          <p:cNvSpPr/>
          <p:nvPr/>
        </p:nvSpPr>
        <p:spPr>
          <a:xfrm>
            <a:off x="635000" y="5979210"/>
            <a:ext cx="4572000" cy="646331"/>
          </a:xfrm>
          <a:prstGeom prst="rect">
            <a:avLst/>
          </a:prstGeom>
          <a:solidFill>
            <a:srgbClr val="FFFFFF"/>
          </a:solidFill>
          <a:ln>
            <a:solidFill>
              <a:srgbClr val="FF0000"/>
            </a:solidFill>
          </a:ln>
        </p:spPr>
        <p:txBody>
          <a:bodyPr>
            <a:spAutoFit/>
          </a:bodyPr>
          <a:lstStyle/>
          <a:p>
            <a:pPr algn="ctr" eaLnBrk="0" hangingPunct="0"/>
            <a:r>
              <a:rPr lang="en-US" b="1" dirty="0">
                <a:latin typeface="Arial"/>
                <a:cs typeface="Arial"/>
              </a:rPr>
              <a:t>Satellite images of collapse of Larsen B Antarctic ice shelf</a:t>
            </a:r>
            <a:endParaRPr lang="en-US" b="1" dirty="0">
              <a:latin typeface="Arial"/>
              <a:cs typeface="Arial"/>
            </a:endParaRPr>
          </a:p>
        </p:txBody>
      </p:sp>
    </p:spTree>
    <p:extLst>
      <p:ext uri="{BB962C8B-B14F-4D97-AF65-F5344CB8AC3E}">
        <p14:creationId xmlns:p14="http://schemas.microsoft.com/office/powerpoint/2010/main" val="2864612747"/>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Picture 5" descr="ayles_tmo_20052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0"/>
            <a:ext cx="5127625" cy="6858000"/>
          </a:xfrm>
          <a:prstGeom prst="rect">
            <a:avLst/>
          </a:prstGeom>
          <a:noFill/>
          <a:extLst>
            <a:ext uri="{909E8E84-426E-40dd-AFC4-6F175D3DCCD1}">
              <a14:hiddenFill xmlns:a14="http://schemas.microsoft.com/office/drawing/2010/main">
                <a:solidFill>
                  <a:srgbClr val="FFFFFF"/>
                </a:solidFill>
              </a14:hiddenFill>
            </a:ext>
          </a:extLst>
        </p:spPr>
      </p:pic>
      <p:sp>
        <p:nvSpPr>
          <p:cNvPr id="32774" name="Text Box 6"/>
          <p:cNvSpPr txBox="1">
            <a:spLocks noChangeArrowheads="1"/>
          </p:cNvSpPr>
          <p:nvPr/>
        </p:nvSpPr>
        <p:spPr bwMode="auto">
          <a:xfrm>
            <a:off x="212725" y="722313"/>
            <a:ext cx="3063875"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2400" b="1" dirty="0">
                <a:latin typeface="Arial"/>
                <a:cs typeface="Arial"/>
              </a:rPr>
              <a:t>Ice shelf off of Ellesmere island, Canadian Arctic collapses in 2005</a:t>
            </a:r>
            <a:r>
              <a:rPr lang="en-US" sz="2400" dirty="0">
                <a:latin typeface="Arial"/>
                <a:cs typeface="Arial"/>
              </a:rPr>
              <a:t>.</a:t>
            </a:r>
          </a:p>
          <a:p>
            <a:endParaRPr lang="en-US" sz="2400" dirty="0">
              <a:latin typeface="Arial"/>
              <a:cs typeface="Arial"/>
            </a:endParaRPr>
          </a:p>
          <a:p>
            <a:r>
              <a:rPr lang="en-US" sz="2400" dirty="0">
                <a:latin typeface="Arial"/>
                <a:cs typeface="Arial"/>
              </a:rPr>
              <a:t>Image source: </a:t>
            </a:r>
            <a:r>
              <a:rPr lang="en-US" sz="2400" dirty="0">
                <a:latin typeface="Arial"/>
                <a:cs typeface="Arial"/>
                <a:hlinkClick r:id="rId3"/>
              </a:rPr>
              <a:t>http://earthobservatory.nasa.gov/Newsroom/NewImages/Images/ayles_tmo_2005225.jpg</a:t>
            </a:r>
            <a:r>
              <a:rPr lang="en-US" sz="2400" dirty="0">
                <a:latin typeface="Arial"/>
                <a:cs typeface="Arial"/>
              </a:rPr>
              <a:t> </a:t>
            </a:r>
          </a:p>
        </p:txBody>
      </p:sp>
    </p:spTree>
    <p:extLst>
      <p:ext uri="{BB962C8B-B14F-4D97-AF65-F5344CB8AC3E}">
        <p14:creationId xmlns:p14="http://schemas.microsoft.com/office/powerpoint/2010/main" val="3970324585"/>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489062"/>
            <a:ext cx="9144000" cy="5429250"/>
          </a:xfrm>
          <a:prstGeom prst="rect">
            <a:avLst/>
          </a:prstGeom>
        </p:spPr>
      </p:pic>
      <p:sp>
        <p:nvSpPr>
          <p:cNvPr id="3" name="TextBox 2"/>
          <p:cNvSpPr txBox="1"/>
          <p:nvPr/>
        </p:nvSpPr>
        <p:spPr>
          <a:xfrm>
            <a:off x="181414" y="5917663"/>
            <a:ext cx="8962585" cy="584776"/>
          </a:xfrm>
          <a:prstGeom prst="rect">
            <a:avLst/>
          </a:prstGeom>
          <a:noFill/>
        </p:spPr>
        <p:txBody>
          <a:bodyPr wrap="square" rtlCol="0">
            <a:spAutoFit/>
          </a:bodyPr>
          <a:lstStyle/>
          <a:p>
            <a:r>
              <a:rPr lang="en-US" b="1" dirty="0" smtClean="0">
                <a:latin typeface="Arial"/>
                <a:cs typeface="Arial"/>
              </a:rPr>
              <a:t>1994 population density map – note many coastal areas are higher density.  </a:t>
            </a:r>
            <a:r>
              <a:rPr lang="en-US" sz="1400" b="1" dirty="0">
                <a:latin typeface="Arial"/>
                <a:cs typeface="Arial"/>
              </a:rPr>
              <a:t>Image source: </a:t>
            </a:r>
            <a:r>
              <a:rPr lang="en-US" sz="1400" b="1" dirty="0">
                <a:latin typeface="Arial"/>
                <a:cs typeface="Arial"/>
                <a:hlinkClick r:id="rId3"/>
              </a:rPr>
              <a:t>https://commons.wikimedia.org/wiki/File:World_population_density_1994_-</a:t>
            </a:r>
            <a:r>
              <a:rPr lang="en-US" sz="1400" b="1" dirty="0" smtClean="0">
                <a:latin typeface="Arial"/>
                <a:cs typeface="Arial"/>
                <a:hlinkClick r:id="rId3"/>
              </a:rPr>
              <a:t>_with_equator.png</a:t>
            </a:r>
            <a:r>
              <a:rPr lang="en-US" sz="1400" b="1" dirty="0" smtClean="0">
                <a:latin typeface="Arial"/>
                <a:cs typeface="Arial"/>
              </a:rPr>
              <a:t> </a:t>
            </a:r>
            <a:endParaRPr lang="en-US" sz="1400" b="1" dirty="0">
              <a:latin typeface="Arial"/>
              <a:cs typeface="Arial"/>
            </a:endParaRPr>
          </a:p>
        </p:txBody>
      </p:sp>
      <p:sp>
        <p:nvSpPr>
          <p:cNvPr id="4" name="TextBox 3"/>
          <p:cNvSpPr txBox="1"/>
          <p:nvPr/>
        </p:nvSpPr>
        <p:spPr>
          <a:xfrm>
            <a:off x="1531392" y="168065"/>
            <a:ext cx="6050868" cy="461665"/>
          </a:xfrm>
          <a:prstGeom prst="rect">
            <a:avLst/>
          </a:prstGeom>
          <a:solidFill>
            <a:srgbClr val="FFFFFF"/>
          </a:solidFill>
          <a:ln>
            <a:solidFill>
              <a:srgbClr val="000000"/>
            </a:solidFill>
          </a:ln>
        </p:spPr>
        <p:txBody>
          <a:bodyPr wrap="square" rtlCol="0">
            <a:spAutoFit/>
          </a:bodyPr>
          <a:lstStyle/>
          <a:p>
            <a:pPr algn="ctr"/>
            <a:r>
              <a:rPr lang="en-US" sz="2400" b="1" i="1" dirty="0" smtClean="0">
                <a:latin typeface="Arial"/>
                <a:cs typeface="Arial"/>
              </a:rPr>
              <a:t>Why a focus on sea-level increase?</a:t>
            </a:r>
            <a:endParaRPr lang="en-US" sz="2400" b="1" i="1" dirty="0">
              <a:latin typeface="Arial"/>
              <a:cs typeface="Arial"/>
            </a:endParaRPr>
          </a:p>
        </p:txBody>
      </p:sp>
    </p:spTree>
    <p:extLst>
      <p:ext uri="{BB962C8B-B14F-4D97-AF65-F5344CB8AC3E}">
        <p14:creationId xmlns:p14="http://schemas.microsoft.com/office/powerpoint/2010/main" val="2679132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98229" y="172113"/>
            <a:ext cx="5715000" cy="2425700"/>
          </a:xfrm>
          <a:prstGeom prst="rect">
            <a:avLst/>
          </a:prstGeom>
        </p:spPr>
      </p:pic>
      <p:sp>
        <p:nvSpPr>
          <p:cNvPr id="3" name="TextBox 2"/>
          <p:cNvSpPr txBox="1"/>
          <p:nvPr/>
        </p:nvSpPr>
        <p:spPr>
          <a:xfrm>
            <a:off x="418650" y="2819265"/>
            <a:ext cx="8568357" cy="923330"/>
          </a:xfrm>
          <a:prstGeom prst="rect">
            <a:avLst/>
          </a:prstGeom>
          <a:noFill/>
        </p:spPr>
        <p:txBody>
          <a:bodyPr wrap="square" rtlCol="0">
            <a:spAutoFit/>
          </a:bodyPr>
          <a:lstStyle/>
          <a:p>
            <a:r>
              <a:rPr lang="en-US" dirty="0" smtClean="0"/>
              <a:t>Study by U.S.G.S. </a:t>
            </a:r>
            <a:r>
              <a:rPr lang="en-US" dirty="0"/>
              <a:t>- Coastal Vulnerability Assessment of the Northern Gulf of Mexico to Sea-Level Rise and Coastal </a:t>
            </a:r>
            <a:r>
              <a:rPr lang="en-US" dirty="0" smtClean="0"/>
              <a:t>Change  By </a:t>
            </a:r>
            <a:r>
              <a:rPr lang="en-US" dirty="0"/>
              <a:t>E.A. Pendleton, J.A. </a:t>
            </a:r>
            <a:r>
              <a:rPr lang="en-US" dirty="0" err="1"/>
              <a:t>Barras</a:t>
            </a:r>
            <a:r>
              <a:rPr lang="en-US" dirty="0"/>
              <a:t>, S.J. Williams, and D.C. </a:t>
            </a:r>
            <a:r>
              <a:rPr lang="en-US" dirty="0" err="1" smtClean="0"/>
              <a:t>Twichell</a:t>
            </a:r>
            <a:r>
              <a:rPr lang="en-US" dirty="0" smtClean="0"/>
              <a:t> - </a:t>
            </a:r>
            <a:r>
              <a:rPr lang="de-DE" dirty="0">
                <a:hlinkClick r:id="rId3"/>
              </a:rPr>
              <a:t>http://pubs.usgs.gov/of/2010/1146</a:t>
            </a:r>
            <a:r>
              <a:rPr lang="de-DE" dirty="0" smtClean="0">
                <a:hlinkClick r:id="rId3"/>
              </a:rPr>
              <a:t>/</a:t>
            </a:r>
            <a:r>
              <a:rPr lang="de-DE" dirty="0" smtClean="0"/>
              <a:t> </a:t>
            </a:r>
            <a:endParaRPr lang="en-US" dirty="0"/>
          </a:p>
        </p:txBody>
      </p:sp>
      <p:sp>
        <p:nvSpPr>
          <p:cNvPr id="4" name="TextBox 3"/>
          <p:cNvSpPr txBox="1"/>
          <p:nvPr/>
        </p:nvSpPr>
        <p:spPr>
          <a:xfrm>
            <a:off x="153503" y="3949761"/>
            <a:ext cx="8833503" cy="2308324"/>
          </a:xfrm>
          <a:prstGeom prst="rect">
            <a:avLst/>
          </a:prstGeom>
          <a:noFill/>
        </p:spPr>
        <p:txBody>
          <a:bodyPr wrap="square" rtlCol="0">
            <a:spAutoFit/>
          </a:bodyPr>
          <a:lstStyle/>
          <a:p>
            <a:r>
              <a:rPr lang="en-US" sz="2400" dirty="0" smtClean="0">
                <a:latin typeface="Arial"/>
                <a:cs typeface="Arial"/>
              </a:rPr>
              <a:t>Certain coastlines subsidence due to compaction an additional factor increasing the local rate of sea level increase. </a:t>
            </a:r>
          </a:p>
          <a:p>
            <a:endParaRPr lang="en-US" sz="2400" dirty="0" smtClean="0">
              <a:latin typeface="Arial"/>
              <a:cs typeface="Arial"/>
            </a:endParaRPr>
          </a:p>
          <a:p>
            <a:r>
              <a:rPr lang="en-US" sz="2400" dirty="0" smtClean="0">
                <a:latin typeface="Arial"/>
                <a:cs typeface="Arial"/>
              </a:rPr>
              <a:t>Burkett </a:t>
            </a:r>
            <a:r>
              <a:rPr lang="en-US" sz="2400" dirty="0">
                <a:latin typeface="Arial"/>
                <a:cs typeface="Arial"/>
              </a:rPr>
              <a:t>et al. Sea-Level Rise and Subsidence: Implications for Flooding in New Orleans, Louisiana</a:t>
            </a:r>
            <a:endParaRPr lang="en-US" sz="2400" dirty="0" smtClean="0">
              <a:latin typeface="Arial"/>
              <a:cs typeface="Arial"/>
            </a:endParaRPr>
          </a:p>
          <a:p>
            <a:r>
              <a:rPr lang="en-US" sz="2400" dirty="0">
                <a:latin typeface="Arial"/>
                <a:cs typeface="Arial"/>
                <a:hlinkClick r:id="rId4"/>
              </a:rPr>
              <a:t>https://pubs.er.usgs.gov/publication/</a:t>
            </a:r>
            <a:r>
              <a:rPr lang="en-US" sz="2400" dirty="0" smtClean="0">
                <a:latin typeface="Arial"/>
                <a:cs typeface="Arial"/>
                <a:hlinkClick r:id="rId4"/>
              </a:rPr>
              <a:t>2000794</a:t>
            </a:r>
            <a:r>
              <a:rPr lang="en-US" sz="2400" dirty="0" smtClean="0">
                <a:latin typeface="Arial"/>
                <a:cs typeface="Arial"/>
              </a:rPr>
              <a:t> -</a:t>
            </a:r>
            <a:endParaRPr lang="en-US" sz="2400" dirty="0">
              <a:latin typeface="Arial"/>
              <a:cs typeface="Arial"/>
            </a:endParaRPr>
          </a:p>
        </p:txBody>
      </p:sp>
    </p:spTree>
    <p:extLst>
      <p:ext uri="{BB962C8B-B14F-4D97-AF65-F5344CB8AC3E}">
        <p14:creationId xmlns:p14="http://schemas.microsoft.com/office/powerpoint/2010/main" val="4243830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10458" y="0"/>
            <a:ext cx="7043880" cy="5442023"/>
          </a:xfrm>
          <a:prstGeom prst="rect">
            <a:avLst/>
          </a:prstGeom>
        </p:spPr>
      </p:pic>
      <p:sp>
        <p:nvSpPr>
          <p:cNvPr id="3" name="TextBox 2"/>
          <p:cNvSpPr txBox="1"/>
          <p:nvPr/>
        </p:nvSpPr>
        <p:spPr>
          <a:xfrm>
            <a:off x="181415" y="5442023"/>
            <a:ext cx="8791637" cy="1415772"/>
          </a:xfrm>
          <a:prstGeom prst="rect">
            <a:avLst/>
          </a:prstGeom>
          <a:noFill/>
        </p:spPr>
        <p:txBody>
          <a:bodyPr wrap="square" rtlCol="0">
            <a:spAutoFit/>
          </a:bodyPr>
          <a:lstStyle/>
          <a:p>
            <a:r>
              <a:rPr lang="en-US" dirty="0" smtClean="0">
                <a:latin typeface="Arial"/>
                <a:cs typeface="Arial"/>
              </a:rPr>
              <a:t>“Subsidence </a:t>
            </a:r>
            <a:r>
              <a:rPr lang="en-US" dirty="0">
                <a:latin typeface="Arial"/>
                <a:cs typeface="Arial"/>
              </a:rPr>
              <a:t>in Jefferson Parish, Louisiana, from June 2009 to July 2012, as seen by NASA’s UAVSAR instrument. The measured displacements are a combination of movement of the ground and of individual structures. The inset at lower right shows the parish location within Greater New </a:t>
            </a:r>
            <a:r>
              <a:rPr lang="en-US" dirty="0" smtClean="0">
                <a:latin typeface="Arial"/>
                <a:cs typeface="Arial"/>
              </a:rPr>
              <a:t>Orleans. Credits</a:t>
            </a:r>
            <a:r>
              <a:rPr lang="en-US" dirty="0">
                <a:latin typeface="Arial"/>
                <a:cs typeface="Arial"/>
              </a:rPr>
              <a:t>: NASA/JPL-Caltech, </a:t>
            </a:r>
            <a:r>
              <a:rPr lang="en-US" dirty="0" err="1" smtClean="0">
                <a:latin typeface="Arial"/>
                <a:cs typeface="Arial"/>
              </a:rPr>
              <a:t>Esri</a:t>
            </a:r>
            <a:r>
              <a:rPr lang="en-US" dirty="0" smtClean="0">
                <a:latin typeface="Arial"/>
                <a:cs typeface="Arial"/>
              </a:rPr>
              <a:t>” – </a:t>
            </a:r>
            <a:r>
              <a:rPr lang="en-US" sz="1400" b="1" dirty="0" smtClean="0">
                <a:latin typeface="Arial"/>
                <a:cs typeface="Arial"/>
              </a:rPr>
              <a:t>Caption quote image </a:t>
            </a:r>
            <a:r>
              <a:rPr lang="en-US" sz="1400" b="1" dirty="0">
                <a:latin typeface="Arial"/>
                <a:cs typeface="Arial"/>
              </a:rPr>
              <a:t>source: </a:t>
            </a:r>
            <a:r>
              <a:rPr lang="en-US" sz="1400" dirty="0">
                <a:latin typeface="Arial"/>
                <a:cs typeface="Arial"/>
                <a:hlinkClick r:id="rId3"/>
              </a:rPr>
              <a:t>https://www.nasa.gov/feature/jpl/new-study-maps-rate-of-new-orleans-</a:t>
            </a:r>
            <a:r>
              <a:rPr lang="en-US" sz="1400" dirty="0" smtClean="0">
                <a:latin typeface="Arial"/>
                <a:cs typeface="Arial"/>
                <a:hlinkClick r:id="rId3"/>
              </a:rPr>
              <a:t>sinking</a:t>
            </a:r>
            <a:r>
              <a:rPr lang="en-US" sz="1400" dirty="0" smtClean="0">
                <a:latin typeface="Arial"/>
                <a:cs typeface="Arial"/>
              </a:rPr>
              <a:t> </a:t>
            </a:r>
            <a:endParaRPr lang="en-US" sz="1400" dirty="0">
              <a:latin typeface="Arial"/>
              <a:cs typeface="Arial"/>
            </a:endParaRPr>
          </a:p>
        </p:txBody>
      </p:sp>
    </p:spTree>
    <p:extLst>
      <p:ext uri="{BB962C8B-B14F-4D97-AF65-F5344CB8AC3E}">
        <p14:creationId xmlns:p14="http://schemas.microsoft.com/office/powerpoint/2010/main" val="38555804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250" y="235614"/>
            <a:ext cx="2746375" cy="6863417"/>
          </a:xfrm>
          <a:prstGeom prst="rect">
            <a:avLst/>
          </a:prstGeom>
          <a:noFill/>
        </p:spPr>
        <p:txBody>
          <a:bodyPr wrap="square" rtlCol="0">
            <a:spAutoFit/>
          </a:bodyPr>
          <a:lstStyle/>
          <a:p>
            <a:r>
              <a:rPr lang="en-US" sz="2000" b="1" dirty="0" smtClean="0">
                <a:latin typeface="Arial"/>
                <a:cs typeface="Arial"/>
              </a:rPr>
              <a:t>Ocean acidification:</a:t>
            </a:r>
          </a:p>
          <a:p>
            <a:pPr marL="342900" indent="-342900">
              <a:buFontTx/>
              <a:buChar char="-"/>
            </a:pPr>
            <a:r>
              <a:rPr lang="en-US" sz="2000" dirty="0" smtClean="0">
                <a:latin typeface="Arial"/>
                <a:cs typeface="Arial"/>
              </a:rPr>
              <a:t>Interchange between oceans and atmosphere </a:t>
            </a:r>
            <a:r>
              <a:rPr lang="en-US" sz="2000" dirty="0" err="1" smtClean="0">
                <a:latin typeface="Arial"/>
                <a:cs typeface="Arial"/>
              </a:rPr>
              <a:t>wrt</a:t>
            </a:r>
            <a:r>
              <a:rPr lang="en-US" sz="2000" dirty="0" smtClean="0">
                <a:latin typeface="Arial"/>
                <a:cs typeface="Arial"/>
              </a:rPr>
              <a:t> carbon dioxide.</a:t>
            </a:r>
          </a:p>
          <a:p>
            <a:pPr marL="342900" indent="-342900">
              <a:buFontTx/>
              <a:buChar char="-"/>
            </a:pPr>
            <a:r>
              <a:rPr lang="en-US" sz="2000" dirty="0" smtClean="0">
                <a:latin typeface="Arial"/>
                <a:cs typeface="Arial"/>
              </a:rPr>
              <a:t>Carbon dioxide in water makes carbonic acid.</a:t>
            </a:r>
          </a:p>
          <a:p>
            <a:pPr marL="342900" indent="-342900">
              <a:buFontTx/>
              <a:buChar char="-"/>
            </a:pPr>
            <a:r>
              <a:rPr lang="en-US" sz="2000" dirty="0" smtClean="0">
                <a:latin typeface="Arial"/>
                <a:cs typeface="Arial"/>
              </a:rPr>
              <a:t> pH a log scale.</a:t>
            </a:r>
          </a:p>
          <a:p>
            <a:pPr marL="342900" indent="-342900">
              <a:buFontTx/>
              <a:buChar char="-"/>
            </a:pPr>
            <a:r>
              <a:rPr lang="en-US" sz="2000" dirty="0">
                <a:latin typeface="Arial"/>
                <a:cs typeface="Arial"/>
              </a:rPr>
              <a:t>c</a:t>
            </a:r>
            <a:r>
              <a:rPr lang="en-US" sz="2000" dirty="0" smtClean="0">
                <a:latin typeface="Arial"/>
                <a:cs typeface="Arial"/>
              </a:rPr>
              <a:t>hange detected (see adjacent graph).  </a:t>
            </a:r>
          </a:p>
          <a:p>
            <a:pPr marL="342900" indent="-342900">
              <a:buFontTx/>
              <a:buChar char="-"/>
            </a:pPr>
            <a:r>
              <a:rPr lang="en-US" sz="2000" dirty="0" smtClean="0">
                <a:latin typeface="Arial"/>
                <a:cs typeface="Arial"/>
              </a:rPr>
              <a:t>Significance?</a:t>
            </a:r>
          </a:p>
          <a:p>
            <a:pPr marL="342900" indent="-342900">
              <a:buFontTx/>
              <a:buChar char="-"/>
            </a:pPr>
            <a:endParaRPr lang="en-US" sz="2000" dirty="0">
              <a:latin typeface="Arial"/>
              <a:cs typeface="Arial"/>
            </a:endParaRPr>
          </a:p>
          <a:p>
            <a:pPr marL="342900" indent="-342900">
              <a:buFontTx/>
              <a:buChar char="-"/>
            </a:pPr>
            <a:r>
              <a:rPr lang="en-US" sz="2000" dirty="0">
                <a:latin typeface="Arial"/>
                <a:cs typeface="Arial"/>
              </a:rPr>
              <a:t>Image source: </a:t>
            </a:r>
            <a:r>
              <a:rPr lang="en-US" sz="2000" dirty="0">
                <a:latin typeface="Arial"/>
                <a:cs typeface="Arial"/>
                <a:hlinkClick r:id="rId2"/>
              </a:rPr>
              <a:t>http://www.pmel.noaa.gov/co2/file/Ocean+Acidification+Illustration</a:t>
            </a:r>
            <a:r>
              <a:rPr lang="en-US" sz="2000" dirty="0">
                <a:latin typeface="Arial"/>
                <a:cs typeface="Arial"/>
              </a:rPr>
              <a:t> </a:t>
            </a:r>
          </a:p>
          <a:p>
            <a:pPr marL="342900" indent="-342900">
              <a:buFontTx/>
              <a:buChar char="-"/>
            </a:pPr>
            <a:endParaRPr lang="en-US" sz="2000" dirty="0" smtClean="0">
              <a:latin typeface="Arial"/>
              <a:cs typeface="Arial"/>
            </a:endParaRPr>
          </a:p>
          <a:p>
            <a:pPr marL="342900" indent="-342900">
              <a:buFontTx/>
              <a:buChar char="-"/>
            </a:pPr>
            <a:endParaRPr lang="en-US" sz="2000" dirty="0">
              <a:latin typeface="Arial"/>
              <a:cs typeface="Arial"/>
            </a:endParaRPr>
          </a:p>
        </p:txBody>
      </p:sp>
      <p:pic>
        <p:nvPicPr>
          <p:cNvPr id="3" name="Picture 2"/>
          <p:cNvPicPr>
            <a:picLocks noChangeAspect="1"/>
          </p:cNvPicPr>
          <p:nvPr/>
        </p:nvPicPr>
        <p:blipFill>
          <a:blip r:embed="rId3"/>
          <a:stretch>
            <a:fillRect/>
          </a:stretch>
        </p:blipFill>
        <p:spPr>
          <a:xfrm>
            <a:off x="2841625" y="219739"/>
            <a:ext cx="6302375" cy="6238989"/>
          </a:xfrm>
          <a:prstGeom prst="rect">
            <a:avLst/>
          </a:prstGeom>
        </p:spPr>
      </p:pic>
    </p:spTree>
    <p:extLst>
      <p:ext uri="{BB962C8B-B14F-4D97-AF65-F5344CB8AC3E}">
        <p14:creationId xmlns:p14="http://schemas.microsoft.com/office/powerpoint/2010/main" val="12208209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1750"/>
            <a:ext cx="8839199" cy="1569660"/>
          </a:xfrm>
          <a:prstGeom prst="rect">
            <a:avLst/>
          </a:prstGeom>
          <a:noFill/>
        </p:spPr>
        <p:txBody>
          <a:bodyPr wrap="square" rtlCol="0">
            <a:spAutoFit/>
          </a:bodyPr>
          <a:lstStyle/>
          <a:p>
            <a:r>
              <a:rPr lang="en-US" sz="2000" b="1" i="1" dirty="0" smtClean="0">
                <a:latin typeface="Arial"/>
                <a:cs typeface="Arial"/>
              </a:rPr>
              <a:t>What will a change in pH influence? </a:t>
            </a:r>
          </a:p>
          <a:p>
            <a:pPr marL="342900" indent="-342900">
              <a:buFontTx/>
              <a:buChar char="-"/>
            </a:pPr>
            <a:r>
              <a:rPr lang="en-US" sz="2000" dirty="0" smtClean="0">
                <a:latin typeface="Arial"/>
                <a:cs typeface="Arial"/>
              </a:rPr>
              <a:t>Abundant aquatic life builds ‘shells’ with a carbonate component (CO</a:t>
            </a:r>
            <a:r>
              <a:rPr lang="en-US" sz="2000" baseline="-25000" dirty="0" smtClean="0">
                <a:latin typeface="Arial"/>
                <a:cs typeface="Arial"/>
              </a:rPr>
              <a:t>3</a:t>
            </a:r>
            <a:r>
              <a:rPr lang="en-US" sz="2000" baseline="30000" dirty="0" smtClean="0">
                <a:latin typeface="Arial"/>
                <a:cs typeface="Arial"/>
              </a:rPr>
              <a:t>-2</a:t>
            </a:r>
            <a:r>
              <a:rPr lang="en-US" sz="2000" dirty="0" smtClean="0">
                <a:latin typeface="Arial"/>
                <a:cs typeface="Arial"/>
              </a:rPr>
              <a:t>) and this would interfere with such activity. </a:t>
            </a:r>
          </a:p>
          <a:p>
            <a:pPr marL="342900" indent="-342900">
              <a:buFontTx/>
              <a:buChar char="-"/>
            </a:pPr>
            <a:r>
              <a:rPr lang="en-US" sz="2000" dirty="0" smtClean="0">
                <a:latin typeface="Arial"/>
                <a:cs typeface="Arial"/>
              </a:rPr>
              <a:t>Many other possibilities – pH is a crucial environmental parameter.</a:t>
            </a:r>
          </a:p>
          <a:p>
            <a:pPr marL="342900" indent="-342900">
              <a:buFontTx/>
              <a:buChar char="-"/>
            </a:pPr>
            <a:r>
              <a:rPr lang="en-US" sz="1600" dirty="0">
                <a:latin typeface="Arial"/>
                <a:cs typeface="Arial"/>
              </a:rPr>
              <a:t>Image source: </a:t>
            </a:r>
            <a:r>
              <a:rPr lang="en-US" sz="1600" dirty="0">
                <a:latin typeface="Arial"/>
                <a:cs typeface="Arial"/>
                <a:hlinkClick r:id="rId2"/>
              </a:rPr>
              <a:t>http://www.pmel.noaa.gov/co2/file/Ocean+Acidification+</a:t>
            </a:r>
            <a:r>
              <a:rPr lang="en-US" sz="1600" dirty="0" smtClean="0">
                <a:latin typeface="Arial"/>
                <a:cs typeface="Arial"/>
                <a:hlinkClick r:id="rId2"/>
              </a:rPr>
              <a:t>Illustration</a:t>
            </a:r>
            <a:r>
              <a:rPr lang="en-US" sz="1600" dirty="0" smtClean="0">
                <a:latin typeface="Arial"/>
                <a:cs typeface="Arial"/>
              </a:rPr>
              <a:t> </a:t>
            </a:r>
            <a:endParaRPr lang="en-US" sz="1600" dirty="0">
              <a:latin typeface="Arial"/>
              <a:cs typeface="Arial"/>
            </a:endParaRPr>
          </a:p>
        </p:txBody>
      </p:sp>
      <p:pic>
        <p:nvPicPr>
          <p:cNvPr id="3" name="Picture 2"/>
          <p:cNvPicPr>
            <a:picLocks noChangeAspect="1"/>
          </p:cNvPicPr>
          <p:nvPr/>
        </p:nvPicPr>
        <p:blipFill>
          <a:blip r:embed="rId3"/>
          <a:stretch>
            <a:fillRect/>
          </a:stretch>
        </p:blipFill>
        <p:spPr>
          <a:xfrm>
            <a:off x="152400" y="1765300"/>
            <a:ext cx="8839200" cy="4978400"/>
          </a:xfrm>
          <a:prstGeom prst="rect">
            <a:avLst/>
          </a:prstGeom>
        </p:spPr>
      </p:pic>
    </p:spTree>
    <p:extLst>
      <p:ext uri="{BB962C8B-B14F-4D97-AF65-F5344CB8AC3E}">
        <p14:creationId xmlns:p14="http://schemas.microsoft.com/office/powerpoint/2010/main" val="35175445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8659958" cy="4770537"/>
          </a:xfrm>
          <a:prstGeom prst="rect">
            <a:avLst/>
          </a:prstGeom>
        </p:spPr>
        <p:txBody>
          <a:bodyPr wrap="square">
            <a:spAutoFit/>
          </a:bodyPr>
          <a:lstStyle/>
          <a:p>
            <a:r>
              <a:rPr lang="en-US" sz="2000" b="1" dirty="0">
                <a:latin typeface="Arial"/>
                <a:cs typeface="Arial"/>
              </a:rPr>
              <a:t>Why are ocean waves significant? </a:t>
            </a:r>
            <a:endParaRPr lang="en-US" sz="2000" dirty="0">
              <a:latin typeface="Arial"/>
              <a:cs typeface="Arial"/>
            </a:endParaRPr>
          </a:p>
          <a:p>
            <a:pPr marL="342900" indent="-342900">
              <a:buFontTx/>
              <a:buChar char="-"/>
            </a:pPr>
            <a:r>
              <a:rPr lang="en-US" sz="2000" dirty="0" smtClean="0">
                <a:latin typeface="Arial"/>
                <a:cs typeface="Arial"/>
              </a:rPr>
              <a:t>Influence erosion and coastal retreat rates.</a:t>
            </a:r>
          </a:p>
          <a:p>
            <a:pPr marL="342900" indent="-342900">
              <a:buFontTx/>
              <a:buChar char="-"/>
            </a:pPr>
            <a:r>
              <a:rPr lang="en-US" sz="2000" dirty="0" smtClean="0">
                <a:latin typeface="Arial"/>
                <a:cs typeface="Arial"/>
              </a:rPr>
              <a:t>Most are associated with storms, so a proxy measure of storm intensity/frequency.</a:t>
            </a:r>
          </a:p>
          <a:p>
            <a:pPr marL="342900" indent="-342900">
              <a:buFontTx/>
              <a:buChar char="-"/>
            </a:pPr>
            <a:r>
              <a:rPr lang="en-US" sz="2000" dirty="0" smtClean="0">
                <a:latin typeface="Arial"/>
                <a:cs typeface="Arial"/>
              </a:rPr>
              <a:t>Play a role in aerosol and gas exchange between the atmosphere and the oceans. </a:t>
            </a:r>
            <a:endParaRPr lang="en-US" sz="2000" dirty="0" smtClean="0">
              <a:latin typeface="Arial"/>
              <a:cs typeface="Arial"/>
            </a:endParaRPr>
          </a:p>
          <a:p>
            <a:pPr marL="342900" indent="-342900">
              <a:buFontTx/>
              <a:buChar char="-"/>
            </a:pPr>
            <a:r>
              <a:rPr lang="en-US" sz="2000" dirty="0" smtClean="0">
                <a:latin typeface="Arial"/>
                <a:cs typeface="Arial"/>
              </a:rPr>
              <a:t>Seismic data suggest waves have been increasing in power </a:t>
            </a:r>
            <a:endParaRPr lang="en-US" sz="2000" dirty="0">
              <a:latin typeface="Arial"/>
              <a:cs typeface="Arial"/>
            </a:endParaRPr>
          </a:p>
          <a:p>
            <a:endParaRPr lang="en-US" sz="2000" dirty="0">
              <a:latin typeface="Arial"/>
              <a:cs typeface="Arial"/>
            </a:endParaRPr>
          </a:p>
          <a:p>
            <a:pPr marL="285750" indent="-285750">
              <a:buFontTx/>
              <a:buChar char="-"/>
            </a:pPr>
            <a:r>
              <a:rPr lang="en-US" dirty="0" smtClean="0">
                <a:latin typeface="Arial"/>
                <a:cs typeface="Arial"/>
              </a:rPr>
              <a:t>Seismic </a:t>
            </a:r>
            <a:r>
              <a:rPr lang="en-US" dirty="0">
                <a:latin typeface="Arial"/>
                <a:cs typeface="Arial"/>
              </a:rPr>
              <a:t>noise as a function of wave energy, and mining the records.  ABC Science article on this: </a:t>
            </a:r>
            <a:r>
              <a:rPr lang="en-US" dirty="0">
                <a:latin typeface="Arial"/>
                <a:cs typeface="Arial"/>
                <a:hlinkClick r:id="rId2"/>
              </a:rPr>
              <a:t>http://www.abc.net.au/science/articles/2008/04/22/2224118.htm</a:t>
            </a:r>
            <a:r>
              <a:rPr lang="en-US" dirty="0">
                <a:latin typeface="Arial"/>
                <a:cs typeface="Arial"/>
              </a:rPr>
              <a:t> </a:t>
            </a:r>
          </a:p>
          <a:p>
            <a:pPr marL="285750" indent="-285750">
              <a:buFontTx/>
              <a:buChar char="-"/>
            </a:pPr>
            <a:r>
              <a:rPr lang="en-US" dirty="0" smtClean="0">
                <a:latin typeface="Arial"/>
                <a:cs typeface="Arial"/>
              </a:rPr>
              <a:t>Somewhat </a:t>
            </a:r>
            <a:r>
              <a:rPr lang="en-US" dirty="0">
                <a:latin typeface="Arial"/>
                <a:cs typeface="Arial"/>
              </a:rPr>
              <a:t>technical article with some details - </a:t>
            </a:r>
            <a:r>
              <a:rPr lang="en-US" sz="1400" dirty="0">
                <a:latin typeface="Arial"/>
                <a:cs typeface="Arial"/>
                <a:hlinkClick r:id="rId3"/>
              </a:rPr>
              <a:t>https://profile.usgs.gov/myscience/upload_folder/ci2012Feb22164000441212010GL043472.pdf</a:t>
            </a:r>
            <a:r>
              <a:rPr lang="en-US" sz="1400" dirty="0">
                <a:latin typeface="Arial"/>
                <a:cs typeface="Arial"/>
              </a:rPr>
              <a:t> </a:t>
            </a:r>
            <a:r>
              <a:rPr lang="en-US" dirty="0">
                <a:latin typeface="Arial"/>
                <a:cs typeface="Arial"/>
              </a:rPr>
              <a:t>. Overall increase in wave energy, shorter term, recent leveling off of increase, ENSO events play an important role</a:t>
            </a:r>
            <a:r>
              <a:rPr lang="en-US" dirty="0"/>
              <a:t>. </a:t>
            </a:r>
          </a:p>
          <a:p>
            <a:endParaRPr lang="en-US" dirty="0"/>
          </a:p>
        </p:txBody>
      </p:sp>
      <p:pic>
        <p:nvPicPr>
          <p:cNvPr id="3" name="Picture 2"/>
          <p:cNvPicPr>
            <a:picLocks noChangeAspect="1"/>
          </p:cNvPicPr>
          <p:nvPr/>
        </p:nvPicPr>
        <p:blipFill>
          <a:blip r:embed="rId4"/>
          <a:stretch>
            <a:fillRect/>
          </a:stretch>
        </p:blipFill>
        <p:spPr>
          <a:xfrm>
            <a:off x="5379023" y="4210750"/>
            <a:ext cx="3764978" cy="2647250"/>
          </a:xfrm>
          <a:prstGeom prst="rect">
            <a:avLst/>
          </a:prstGeom>
        </p:spPr>
      </p:pic>
      <p:sp>
        <p:nvSpPr>
          <p:cNvPr id="4" name="Rectangle 3"/>
          <p:cNvSpPr/>
          <p:nvPr/>
        </p:nvSpPr>
        <p:spPr>
          <a:xfrm>
            <a:off x="95058" y="5321562"/>
            <a:ext cx="4667652" cy="646331"/>
          </a:xfrm>
          <a:prstGeom prst="rect">
            <a:avLst/>
          </a:prstGeom>
        </p:spPr>
        <p:txBody>
          <a:bodyPr wrap="none">
            <a:spAutoFit/>
          </a:bodyPr>
          <a:lstStyle/>
          <a:p>
            <a:r>
              <a:rPr lang="en-US" i="1" dirty="0" smtClean="0"/>
              <a:t>Image source: </a:t>
            </a:r>
            <a:r>
              <a:rPr lang="en-US" i="1" dirty="0" smtClean="0">
                <a:hlinkClick r:id="rId5"/>
              </a:rPr>
              <a:t>http</a:t>
            </a:r>
            <a:r>
              <a:rPr lang="en-US" i="1" dirty="0">
                <a:hlinkClick r:id="rId5"/>
              </a:rPr>
              <a:t>://profile.usgs.gov/</a:t>
            </a:r>
            <a:r>
              <a:rPr lang="en-US" i="1" dirty="0" smtClean="0">
                <a:hlinkClick r:id="rId5"/>
              </a:rPr>
              <a:t>pbarnard</a:t>
            </a:r>
            <a:endParaRPr lang="en-US" i="1" dirty="0" smtClean="0"/>
          </a:p>
          <a:p>
            <a:endParaRPr lang="en-US" i="1" dirty="0"/>
          </a:p>
        </p:txBody>
      </p:sp>
    </p:spTree>
    <p:extLst>
      <p:ext uri="{BB962C8B-B14F-4D97-AF65-F5344CB8AC3E}">
        <p14:creationId xmlns:p14="http://schemas.microsoft.com/office/powerpoint/2010/main" val="1210661209"/>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704153" y="0"/>
            <a:ext cx="4439847" cy="4913431"/>
          </a:xfrm>
          <a:prstGeom prst="rect">
            <a:avLst/>
          </a:prstGeom>
        </p:spPr>
      </p:pic>
      <p:sp>
        <p:nvSpPr>
          <p:cNvPr id="3" name="TextBox 2"/>
          <p:cNvSpPr txBox="1"/>
          <p:nvPr/>
        </p:nvSpPr>
        <p:spPr>
          <a:xfrm>
            <a:off x="-1" y="55222"/>
            <a:ext cx="4597022" cy="3170098"/>
          </a:xfrm>
          <a:prstGeom prst="rect">
            <a:avLst/>
          </a:prstGeom>
          <a:noFill/>
        </p:spPr>
        <p:txBody>
          <a:bodyPr wrap="square" rtlCol="0">
            <a:spAutoFit/>
          </a:bodyPr>
          <a:lstStyle/>
          <a:p>
            <a:pPr marL="342900" indent="-342900">
              <a:buFontTx/>
              <a:buChar char="-"/>
            </a:pPr>
            <a:r>
              <a:rPr lang="en-US" sz="2000" dirty="0" smtClean="0">
                <a:latin typeface="Arial"/>
                <a:cs typeface="Arial"/>
              </a:rPr>
              <a:t>More energy can feed more erratic behavior.</a:t>
            </a:r>
          </a:p>
          <a:p>
            <a:pPr marL="342900" indent="-342900">
              <a:buFontTx/>
              <a:buChar char="-"/>
            </a:pPr>
            <a:r>
              <a:rPr lang="en-US" sz="2000" dirty="0" smtClean="0">
                <a:latin typeface="Arial"/>
                <a:cs typeface="Arial"/>
              </a:rPr>
              <a:t>GCMs suggest extreme events (floods, droughts, hurricanes, fires, heat waves, and even cold spells in some areas may increase). </a:t>
            </a:r>
            <a:endParaRPr lang="en-US" sz="2400" dirty="0">
              <a:latin typeface="Arial"/>
              <a:cs typeface="Arial"/>
            </a:endParaRPr>
          </a:p>
          <a:p>
            <a:r>
              <a:rPr lang="en-US" sz="1600" dirty="0">
                <a:latin typeface="Arial"/>
                <a:cs typeface="Arial"/>
              </a:rPr>
              <a:t>Image </a:t>
            </a:r>
            <a:r>
              <a:rPr lang="en-US" sz="1600" dirty="0" smtClean="0">
                <a:latin typeface="Arial"/>
                <a:cs typeface="Arial"/>
              </a:rPr>
              <a:t>source (right): 2008, </a:t>
            </a:r>
            <a:r>
              <a:rPr lang="en-US" sz="1600" b="1" dirty="0"/>
              <a:t>Scientific Assessment Captures Effects of a Changing Climate on Extreme Weather Events in North America</a:t>
            </a:r>
          </a:p>
          <a:p>
            <a:r>
              <a:rPr lang="en-US" sz="1600" dirty="0" smtClean="0">
                <a:latin typeface="Arial"/>
                <a:cs typeface="Arial"/>
                <a:hlinkClick r:id="rId3"/>
              </a:rPr>
              <a:t>http</a:t>
            </a:r>
            <a:r>
              <a:rPr lang="en-US" sz="1600" dirty="0">
                <a:latin typeface="Arial"/>
                <a:cs typeface="Arial"/>
                <a:hlinkClick r:id="rId3"/>
              </a:rPr>
              <a:t>://www.noaanews.noaa.gov/stories2008/</a:t>
            </a:r>
            <a:r>
              <a:rPr lang="en-US" sz="1600" dirty="0" smtClean="0">
                <a:latin typeface="Arial"/>
                <a:cs typeface="Arial"/>
                <a:hlinkClick r:id="rId3"/>
              </a:rPr>
              <a:t>20080619_climatereport.html</a:t>
            </a:r>
            <a:r>
              <a:rPr lang="en-US" sz="1600" dirty="0" smtClean="0">
                <a:latin typeface="Arial"/>
                <a:cs typeface="Arial"/>
              </a:rPr>
              <a:t> </a:t>
            </a:r>
          </a:p>
        </p:txBody>
      </p:sp>
      <p:pic>
        <p:nvPicPr>
          <p:cNvPr id="5" name="Picture 4"/>
          <p:cNvPicPr>
            <a:picLocks noChangeAspect="1"/>
          </p:cNvPicPr>
          <p:nvPr/>
        </p:nvPicPr>
        <p:blipFill>
          <a:blip r:embed="rId4"/>
          <a:stretch>
            <a:fillRect/>
          </a:stretch>
        </p:blipFill>
        <p:spPr>
          <a:xfrm>
            <a:off x="0" y="3423824"/>
            <a:ext cx="4734850" cy="3432766"/>
          </a:xfrm>
          <a:prstGeom prst="rect">
            <a:avLst/>
          </a:prstGeom>
        </p:spPr>
      </p:pic>
      <p:sp>
        <p:nvSpPr>
          <p:cNvPr id="6" name="TextBox 5"/>
          <p:cNvSpPr txBox="1"/>
          <p:nvPr/>
        </p:nvSpPr>
        <p:spPr>
          <a:xfrm>
            <a:off x="4704153" y="5025288"/>
            <a:ext cx="4362339" cy="1477328"/>
          </a:xfrm>
          <a:prstGeom prst="rect">
            <a:avLst/>
          </a:prstGeom>
          <a:noFill/>
        </p:spPr>
        <p:txBody>
          <a:bodyPr wrap="square" rtlCol="0">
            <a:spAutoFit/>
          </a:bodyPr>
          <a:lstStyle/>
          <a:p>
            <a:r>
              <a:rPr lang="en-US" dirty="0" smtClean="0"/>
              <a:t>A shift in the behavior can be represented mathematically by a change in form, which captures the possibility of extreme events (see graph to left).  </a:t>
            </a:r>
            <a:r>
              <a:rPr lang="en-US" dirty="0"/>
              <a:t>Image source:  Adapted from IPCC (2001) (</a:t>
            </a:r>
            <a:r>
              <a:rPr lang="en-US" dirty="0">
                <a:hlinkClick r:id="rId5"/>
              </a:rPr>
              <a:t>Ref. 39</a:t>
            </a:r>
            <a:r>
              <a:rPr lang="en-US" dirty="0"/>
              <a:t>)</a:t>
            </a:r>
            <a:r>
              <a:rPr lang="en-US" dirty="0" smtClean="0"/>
              <a:t>. </a:t>
            </a:r>
            <a:endParaRPr lang="en-US" dirty="0"/>
          </a:p>
        </p:txBody>
      </p:sp>
    </p:spTree>
    <p:extLst>
      <p:ext uri="{BB962C8B-B14F-4D97-AF65-F5344CB8AC3E}">
        <p14:creationId xmlns:p14="http://schemas.microsoft.com/office/powerpoint/2010/main" val="22831392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5662392"/>
            <a:ext cx="8952583" cy="1200329"/>
          </a:xfrm>
          <a:prstGeom prst="rect">
            <a:avLst/>
          </a:prstGeom>
          <a:noFill/>
        </p:spPr>
        <p:txBody>
          <a:bodyPr wrap="square" rtlCol="0">
            <a:spAutoFit/>
          </a:bodyPr>
          <a:lstStyle/>
          <a:p>
            <a:r>
              <a:rPr lang="en-US" dirty="0" smtClean="0">
                <a:latin typeface="Arial"/>
                <a:cs typeface="Arial"/>
              </a:rPr>
              <a:t>Global Climate Models suggest that with global warming we may expect an increase in extreme events, in size/duration and/or frequency.  Insurance </a:t>
            </a:r>
            <a:r>
              <a:rPr lang="en-US" dirty="0" smtClean="0">
                <a:latin typeface="Arial"/>
                <a:cs typeface="Arial"/>
              </a:rPr>
              <a:t>companies </a:t>
            </a:r>
            <a:r>
              <a:rPr lang="en-US" dirty="0" smtClean="0">
                <a:latin typeface="Arial"/>
                <a:cs typeface="Arial"/>
              </a:rPr>
              <a:t>have done research into this. This image tracks some of the events, and more information can </a:t>
            </a:r>
            <a:r>
              <a:rPr lang="en-US" dirty="0">
                <a:latin typeface="Arial"/>
                <a:cs typeface="Arial"/>
              </a:rPr>
              <a:t>be found at</a:t>
            </a:r>
            <a:r>
              <a:rPr lang="en-US" dirty="0">
                <a:latin typeface="Arial"/>
                <a:cs typeface="Arial"/>
              </a:rPr>
              <a:t>: </a:t>
            </a:r>
            <a:r>
              <a:rPr lang="en-US" dirty="0">
                <a:latin typeface="Arial"/>
                <a:cs typeface="Arial"/>
                <a:hlinkClick r:id="rId2"/>
              </a:rPr>
              <a:t>https://www.ncdc.noaa.gov/sotc/global/</a:t>
            </a:r>
            <a:r>
              <a:rPr lang="en-US" dirty="0" smtClean="0">
                <a:latin typeface="Arial"/>
                <a:cs typeface="Arial"/>
                <a:hlinkClick r:id="rId2"/>
              </a:rPr>
              <a:t>201602</a:t>
            </a:r>
            <a:r>
              <a:rPr lang="en-US" dirty="0" smtClean="0">
                <a:latin typeface="Arial"/>
                <a:cs typeface="Arial"/>
              </a:rPr>
              <a:t> .</a:t>
            </a:r>
            <a:endParaRPr lang="en-US" dirty="0">
              <a:latin typeface="Arial"/>
              <a:cs typeface="Arial"/>
            </a:endParaRPr>
          </a:p>
        </p:txBody>
      </p:sp>
      <p:pic>
        <p:nvPicPr>
          <p:cNvPr id="4" name="Picture 3"/>
          <p:cNvPicPr>
            <a:picLocks noChangeAspect="1"/>
          </p:cNvPicPr>
          <p:nvPr/>
        </p:nvPicPr>
        <p:blipFill>
          <a:blip r:embed="rId3"/>
          <a:stretch>
            <a:fillRect/>
          </a:stretch>
        </p:blipFill>
        <p:spPr>
          <a:xfrm>
            <a:off x="336998" y="0"/>
            <a:ext cx="8615585" cy="5662392"/>
          </a:xfrm>
          <a:prstGeom prst="rect">
            <a:avLst/>
          </a:prstGeom>
        </p:spPr>
      </p:pic>
    </p:spTree>
    <p:extLst>
      <p:ext uri="{BB962C8B-B14F-4D97-AF65-F5344CB8AC3E}">
        <p14:creationId xmlns:p14="http://schemas.microsoft.com/office/powerpoint/2010/main" val="3961623219"/>
      </p:ext>
    </p:extLst>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8926" y="101941"/>
            <a:ext cx="8324336" cy="5570420"/>
          </a:xfrm>
          <a:prstGeom prst="rect">
            <a:avLst/>
          </a:prstGeom>
        </p:spPr>
      </p:pic>
      <p:sp>
        <p:nvSpPr>
          <p:cNvPr id="3" name="TextBox 2"/>
          <p:cNvSpPr txBox="1"/>
          <p:nvPr/>
        </p:nvSpPr>
        <p:spPr>
          <a:xfrm>
            <a:off x="193268" y="5719227"/>
            <a:ext cx="8848921" cy="923330"/>
          </a:xfrm>
          <a:prstGeom prst="rect">
            <a:avLst/>
          </a:prstGeom>
          <a:noFill/>
        </p:spPr>
        <p:txBody>
          <a:bodyPr wrap="square" rtlCol="0">
            <a:spAutoFit/>
          </a:bodyPr>
          <a:lstStyle/>
          <a:p>
            <a:r>
              <a:rPr lang="en-US" sz="2000" b="1" i="1" dirty="0" smtClean="0">
                <a:latin typeface="Arial"/>
                <a:cs typeface="Arial"/>
              </a:rPr>
              <a:t>Due to increase in human infrastructure in </a:t>
            </a:r>
            <a:r>
              <a:rPr lang="en-US" sz="2000" b="1" i="1" dirty="0" err="1" smtClean="0">
                <a:latin typeface="Arial"/>
                <a:cs typeface="Arial"/>
              </a:rPr>
              <a:t>vunerable</a:t>
            </a:r>
            <a:r>
              <a:rPr lang="en-US" sz="2000" b="1" i="1" dirty="0" smtClean="0">
                <a:latin typeface="Arial"/>
                <a:cs typeface="Arial"/>
              </a:rPr>
              <a:t> areas or due to climate change, or both (other factors)?  </a:t>
            </a:r>
            <a:r>
              <a:rPr lang="en-US" sz="1400" dirty="0">
                <a:latin typeface="Arial"/>
                <a:cs typeface="Arial"/>
              </a:rPr>
              <a:t>Image source: </a:t>
            </a:r>
            <a:r>
              <a:rPr lang="en-US" sz="1400" dirty="0">
                <a:latin typeface="Arial"/>
                <a:cs typeface="Arial"/>
                <a:hlinkClick r:id="rId3"/>
              </a:rPr>
              <a:t>http://www.noaanews.noaa.gov/stories2011/images/billion%20dollar%20graph%20Nov%202011.</a:t>
            </a:r>
            <a:r>
              <a:rPr lang="en-US" sz="1400" dirty="0" smtClean="0">
                <a:latin typeface="Arial"/>
                <a:cs typeface="Arial"/>
                <a:hlinkClick r:id="rId3"/>
              </a:rPr>
              <a:t>jpg</a:t>
            </a:r>
            <a:r>
              <a:rPr lang="en-US" sz="1400" dirty="0" smtClean="0">
                <a:latin typeface="Arial"/>
                <a:cs typeface="Arial"/>
              </a:rPr>
              <a:t> </a:t>
            </a:r>
            <a:endParaRPr lang="en-US" sz="1400" dirty="0">
              <a:latin typeface="Arial"/>
              <a:cs typeface="Arial"/>
            </a:endParaRPr>
          </a:p>
        </p:txBody>
      </p:sp>
    </p:spTree>
    <p:extLst>
      <p:ext uri="{BB962C8B-B14F-4D97-AF65-F5344CB8AC3E}">
        <p14:creationId xmlns:p14="http://schemas.microsoft.com/office/powerpoint/2010/main" val="25989042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16405"/>
            <a:ext cx="9144000" cy="5486400"/>
          </a:xfrm>
          <a:prstGeom prst="rect">
            <a:avLst/>
          </a:prstGeom>
        </p:spPr>
      </p:pic>
      <p:sp>
        <p:nvSpPr>
          <p:cNvPr id="3" name="TextBox 2"/>
          <p:cNvSpPr txBox="1"/>
          <p:nvPr/>
        </p:nvSpPr>
        <p:spPr>
          <a:xfrm>
            <a:off x="262293" y="5867438"/>
            <a:ext cx="8669457" cy="646331"/>
          </a:xfrm>
          <a:prstGeom prst="rect">
            <a:avLst/>
          </a:prstGeom>
          <a:noFill/>
        </p:spPr>
        <p:txBody>
          <a:bodyPr wrap="square" rtlCol="0">
            <a:spAutoFit/>
          </a:bodyPr>
          <a:lstStyle/>
          <a:p>
            <a:r>
              <a:rPr lang="en-US" dirty="0" smtClean="0"/>
              <a:t>Weather a notoriously noisy system. One example from NOAA of the type of data regarding extreme precipitation. </a:t>
            </a:r>
            <a:endParaRPr lang="en-US" dirty="0"/>
          </a:p>
        </p:txBody>
      </p:sp>
    </p:spTree>
    <p:extLst>
      <p:ext uri="{BB962C8B-B14F-4D97-AF65-F5344CB8AC3E}">
        <p14:creationId xmlns:p14="http://schemas.microsoft.com/office/powerpoint/2010/main" val="41093216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94801"/>
            <a:ext cx="2864467" cy="5016758"/>
          </a:xfrm>
          <a:prstGeom prst="rect">
            <a:avLst/>
          </a:prstGeom>
          <a:noFill/>
        </p:spPr>
        <p:txBody>
          <a:bodyPr wrap="square" rtlCol="0">
            <a:spAutoFit/>
          </a:bodyPr>
          <a:lstStyle/>
          <a:p>
            <a:r>
              <a:rPr lang="en-US" sz="2000" b="1" dirty="0" smtClean="0">
                <a:latin typeface="Arial"/>
                <a:cs typeface="Arial"/>
              </a:rPr>
              <a:t>Noise to signal </a:t>
            </a:r>
            <a:r>
              <a:rPr lang="en-US" sz="2000" dirty="0" smtClean="0">
                <a:latin typeface="Arial"/>
                <a:cs typeface="Arial"/>
              </a:rPr>
              <a:t>– wave energy as a measure of changing things. </a:t>
            </a:r>
            <a:r>
              <a:rPr lang="en-US" sz="2000" dirty="0">
                <a:latin typeface="Arial"/>
                <a:cs typeface="Arial"/>
              </a:rPr>
              <a:t>There is a world wide seismic network focused on earthquake and nuclear test detection. </a:t>
            </a:r>
            <a:r>
              <a:rPr lang="en-US" sz="2000" dirty="0" smtClean="0">
                <a:latin typeface="Arial"/>
                <a:cs typeface="Arial"/>
              </a:rPr>
              <a:t>Microseisms are the continuous hum, once considered </a:t>
            </a:r>
            <a:r>
              <a:rPr lang="en-US" sz="2000" dirty="0" smtClean="0">
                <a:latin typeface="Arial"/>
                <a:cs typeface="Arial"/>
              </a:rPr>
              <a:t>noise, but for some stations </a:t>
            </a:r>
            <a:r>
              <a:rPr lang="en-US" sz="2000" dirty="0" smtClean="0">
                <a:latin typeface="Arial"/>
                <a:cs typeface="Arial"/>
              </a:rPr>
              <a:t>waves are dominating the noise, and when of interest make the noise a signal.</a:t>
            </a:r>
            <a:r>
              <a:rPr lang="en-US" sz="2000" dirty="0" smtClean="0">
                <a:latin typeface="Arial"/>
                <a:cs typeface="Arial"/>
              </a:rPr>
              <a:t>.</a:t>
            </a:r>
            <a:endParaRPr lang="en-US" sz="2000" dirty="0">
              <a:latin typeface="Arial"/>
              <a:cs typeface="Arial"/>
            </a:endParaRPr>
          </a:p>
          <a:p>
            <a:endParaRPr lang="en-US" sz="2000" dirty="0" smtClean="0">
              <a:latin typeface="Arial"/>
              <a:cs typeface="Arial"/>
            </a:endParaRPr>
          </a:p>
        </p:txBody>
      </p:sp>
      <p:sp>
        <p:nvSpPr>
          <p:cNvPr id="4" name="TextBox 3"/>
          <p:cNvSpPr txBox="1"/>
          <p:nvPr/>
        </p:nvSpPr>
        <p:spPr>
          <a:xfrm>
            <a:off x="91654" y="5211559"/>
            <a:ext cx="3582526" cy="1200329"/>
          </a:xfrm>
          <a:prstGeom prst="rect">
            <a:avLst/>
          </a:prstGeom>
          <a:noFill/>
        </p:spPr>
        <p:txBody>
          <a:bodyPr wrap="square" rtlCol="0">
            <a:spAutoFit/>
          </a:bodyPr>
          <a:lstStyle/>
          <a:p>
            <a:r>
              <a:rPr lang="en-US" dirty="0" smtClean="0"/>
              <a:t>Image source: </a:t>
            </a:r>
            <a:r>
              <a:rPr lang="en-US" dirty="0"/>
              <a:t>USGS site -  </a:t>
            </a:r>
            <a:r>
              <a:rPr lang="en-US" dirty="0">
                <a:hlinkClick r:id="rId2"/>
              </a:rPr>
              <a:t>http://earthquake.usgs.gov/monitoring/helicorders/examples/</a:t>
            </a:r>
            <a:r>
              <a:rPr lang="en-US" dirty="0" smtClean="0">
                <a:hlinkClick r:id="rId2"/>
              </a:rPr>
              <a:t>GeyserPeakWindstorm.php</a:t>
            </a:r>
            <a:r>
              <a:rPr lang="en-US" dirty="0" smtClean="0"/>
              <a:t>  </a:t>
            </a:r>
            <a:endParaRPr lang="en-US" dirty="0"/>
          </a:p>
        </p:txBody>
      </p:sp>
      <p:pic>
        <p:nvPicPr>
          <p:cNvPr id="5" name="Picture 4"/>
          <p:cNvPicPr>
            <a:picLocks noChangeAspect="1"/>
          </p:cNvPicPr>
          <p:nvPr/>
        </p:nvPicPr>
        <p:blipFill>
          <a:blip r:embed="rId3"/>
          <a:stretch>
            <a:fillRect/>
          </a:stretch>
        </p:blipFill>
        <p:spPr>
          <a:xfrm>
            <a:off x="3231931" y="0"/>
            <a:ext cx="5912069" cy="6858000"/>
          </a:xfrm>
          <a:prstGeom prst="rect">
            <a:avLst/>
          </a:prstGeom>
        </p:spPr>
      </p:pic>
    </p:spTree>
    <p:extLst>
      <p:ext uri="{BB962C8B-B14F-4D97-AF65-F5344CB8AC3E}">
        <p14:creationId xmlns:p14="http://schemas.microsoft.com/office/powerpoint/2010/main" val="805041081"/>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6031"/>
            <a:ext cx="9042189" cy="6647975"/>
          </a:xfrm>
          <a:prstGeom prst="rect">
            <a:avLst/>
          </a:prstGeom>
          <a:noFill/>
        </p:spPr>
        <p:txBody>
          <a:bodyPr wrap="square" rtlCol="0">
            <a:spAutoFit/>
          </a:bodyPr>
          <a:lstStyle/>
          <a:p>
            <a:pPr algn="ctr"/>
            <a:r>
              <a:rPr lang="en-US" sz="2000" b="1" i="1" dirty="0" smtClean="0">
                <a:latin typeface="Arial"/>
                <a:cs typeface="Arial"/>
              </a:rPr>
              <a:t>More and larger hurricanes??</a:t>
            </a:r>
          </a:p>
          <a:p>
            <a:endParaRPr lang="en-US" sz="1600" dirty="0" smtClean="0">
              <a:latin typeface="Arial"/>
              <a:cs typeface="Arial"/>
            </a:endParaRPr>
          </a:p>
          <a:p>
            <a:r>
              <a:rPr lang="en-US" sz="1600" dirty="0" smtClean="0">
                <a:latin typeface="Arial"/>
                <a:cs typeface="Arial"/>
              </a:rPr>
              <a:t>Summary of 2016 NOAA report. </a:t>
            </a:r>
          </a:p>
          <a:p>
            <a:endParaRPr lang="en-US" sz="1600" dirty="0">
              <a:latin typeface="Arial"/>
              <a:cs typeface="Arial"/>
            </a:endParaRPr>
          </a:p>
          <a:p>
            <a:r>
              <a:rPr lang="en-US" sz="1600" dirty="0" smtClean="0">
                <a:latin typeface="Arial"/>
                <a:cs typeface="Arial"/>
              </a:rPr>
              <a:t>“ - </a:t>
            </a:r>
            <a:r>
              <a:rPr lang="en-US" sz="1600" b="1" dirty="0" smtClean="0">
                <a:latin typeface="Arial"/>
                <a:cs typeface="Arial"/>
              </a:rPr>
              <a:t>It </a:t>
            </a:r>
            <a:r>
              <a:rPr lang="en-US" sz="1600" b="1" dirty="0">
                <a:latin typeface="Arial"/>
                <a:cs typeface="Arial"/>
              </a:rPr>
              <a:t>is premature to conclude that human activities–and particularly</a:t>
            </a:r>
            <a:br>
              <a:rPr lang="en-US" sz="1600" b="1" dirty="0">
                <a:latin typeface="Arial"/>
                <a:cs typeface="Arial"/>
              </a:rPr>
            </a:br>
            <a:r>
              <a:rPr lang="en-US" sz="1600" b="1" dirty="0">
                <a:latin typeface="Arial"/>
                <a:cs typeface="Arial"/>
              </a:rPr>
              <a:t>greenhouse gas emissions that cause global warming–have already had a detectable impact on Atlantic hurricane or global tropical cyclone activity. That said, human activities may have already caused changes that are not yet detectable due to the small magnitude of the changes or observational limitations, or are not yet confidently modeled (e.g., aerosol effects on regional climate).</a:t>
            </a:r>
            <a:endParaRPr lang="en-US" sz="1600" dirty="0">
              <a:latin typeface="Arial"/>
              <a:cs typeface="Arial"/>
            </a:endParaRPr>
          </a:p>
          <a:p>
            <a:r>
              <a:rPr lang="en-US" sz="1600" b="1" dirty="0" smtClean="0">
                <a:latin typeface="Arial"/>
                <a:cs typeface="Arial"/>
              </a:rPr>
              <a:t>- Anthropogenic </a:t>
            </a:r>
            <a:r>
              <a:rPr lang="en-US" sz="1600" b="1" dirty="0">
                <a:latin typeface="Arial"/>
                <a:cs typeface="Arial"/>
              </a:rPr>
              <a:t>warming by the end of the 21st century will likely cause tropical cyclones globally to be more intense on average (by 2 to 11% according to model projections for an IPCC A1B scenario). This change would imply an even larger percentage increase in the destructive potential per storm, assuming no reduction in storm size.</a:t>
            </a:r>
            <a:endParaRPr lang="en-US" sz="1600" dirty="0">
              <a:latin typeface="Arial"/>
              <a:cs typeface="Arial"/>
            </a:endParaRPr>
          </a:p>
          <a:p>
            <a:r>
              <a:rPr lang="en-US" sz="1600" b="1" dirty="0" smtClean="0">
                <a:latin typeface="Arial"/>
                <a:cs typeface="Arial"/>
              </a:rPr>
              <a:t>- There </a:t>
            </a:r>
            <a:r>
              <a:rPr lang="en-US" sz="1600" b="1" dirty="0">
                <a:latin typeface="Arial"/>
                <a:cs typeface="Arial"/>
              </a:rPr>
              <a:t>are better than even odds that anthropogenic warming over the next century will lead to an increase in the occurrence of very intense tropical cyclone in some basins–an increase that would be substantially larger in percentage terms than the 2-11% increase in the average storm intensity. This increase in intense storm occurrence is projected despite a likely decrease (or little change) in the global numbers of all tropical cyclones.</a:t>
            </a:r>
            <a:endParaRPr lang="en-US" sz="1600" dirty="0">
              <a:latin typeface="Arial"/>
              <a:cs typeface="Arial"/>
            </a:endParaRPr>
          </a:p>
          <a:p>
            <a:r>
              <a:rPr lang="en-US" sz="1600" b="1" dirty="0" smtClean="0">
                <a:latin typeface="Arial"/>
                <a:cs typeface="Arial"/>
              </a:rPr>
              <a:t>- Anthropogenic </a:t>
            </a:r>
            <a:r>
              <a:rPr lang="en-US" sz="1600" b="1" dirty="0">
                <a:latin typeface="Arial"/>
                <a:cs typeface="Arial"/>
              </a:rPr>
              <a:t>warming by the end of the 21st century will likely cause tropical cyclones to have substantially higher rainfall rates than present-day ones, with a model-projected increase of about 10-15% for rainfall rates averaged within about 100 km of the storm center</a:t>
            </a:r>
            <a:r>
              <a:rPr lang="en-US" sz="1600" b="1" dirty="0" smtClean="0">
                <a:latin typeface="Arial"/>
                <a:cs typeface="Arial"/>
              </a:rPr>
              <a:t>.</a:t>
            </a:r>
            <a:r>
              <a:rPr lang="en-US" dirty="0" smtClean="0"/>
              <a:t>”</a:t>
            </a:r>
          </a:p>
          <a:p>
            <a:endParaRPr lang="en-US" dirty="0"/>
          </a:p>
          <a:p>
            <a:r>
              <a:rPr lang="en-US" b="1" dirty="0"/>
              <a:t>Global Warming and </a:t>
            </a:r>
            <a:r>
              <a:rPr lang="en-US" b="1" dirty="0" smtClean="0"/>
              <a:t>Hurricanes, NOAA </a:t>
            </a:r>
            <a:r>
              <a:rPr lang="en-US" dirty="0" smtClean="0">
                <a:hlinkClick r:id="rId2"/>
              </a:rPr>
              <a:t>https</a:t>
            </a:r>
            <a:r>
              <a:rPr lang="en-US" dirty="0">
                <a:hlinkClick r:id="rId2"/>
              </a:rPr>
              <a:t>://www.gfdl.noaa.gov/global-warming-and-hurricanes</a:t>
            </a:r>
            <a:r>
              <a:rPr lang="en-US" dirty="0" smtClean="0">
                <a:hlinkClick r:id="rId2"/>
              </a:rPr>
              <a:t>/</a:t>
            </a:r>
            <a:r>
              <a:rPr lang="en-US" dirty="0" smtClean="0"/>
              <a:t> </a:t>
            </a:r>
            <a:endParaRPr lang="en-US" dirty="0"/>
          </a:p>
        </p:txBody>
      </p:sp>
    </p:spTree>
    <p:extLst>
      <p:ext uri="{BB962C8B-B14F-4D97-AF65-F5344CB8AC3E}">
        <p14:creationId xmlns:p14="http://schemas.microsoft.com/office/powerpoint/2010/main" val="322250981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9144000" cy="6169152"/>
          </a:xfrm>
          <a:prstGeom prst="rect">
            <a:avLst/>
          </a:prstGeom>
        </p:spPr>
      </p:pic>
      <p:sp>
        <p:nvSpPr>
          <p:cNvPr id="3" name="TextBox 2"/>
          <p:cNvSpPr txBox="1"/>
          <p:nvPr/>
        </p:nvSpPr>
        <p:spPr>
          <a:xfrm>
            <a:off x="262293" y="6115939"/>
            <a:ext cx="8752286" cy="646331"/>
          </a:xfrm>
          <a:prstGeom prst="rect">
            <a:avLst/>
          </a:prstGeom>
          <a:noFill/>
        </p:spPr>
        <p:txBody>
          <a:bodyPr wrap="square" rtlCol="0">
            <a:spAutoFit/>
          </a:bodyPr>
          <a:lstStyle/>
          <a:p>
            <a:pPr algn="ctr"/>
            <a:r>
              <a:rPr lang="en-US" dirty="0" smtClean="0">
                <a:latin typeface="Arial"/>
                <a:cs typeface="Arial"/>
              </a:rPr>
              <a:t>Example of the type of data looked </a:t>
            </a:r>
            <a:r>
              <a:rPr lang="en-US" dirty="0">
                <a:latin typeface="Arial"/>
                <a:cs typeface="Arial"/>
              </a:rPr>
              <a:t>at from: </a:t>
            </a:r>
            <a:r>
              <a:rPr lang="en-US" dirty="0">
                <a:latin typeface="Arial"/>
                <a:cs typeface="Arial"/>
                <a:hlinkClick r:id="rId3"/>
              </a:rPr>
              <a:t>https://www.gfdl.noaa.gov/global-warming-and-hurricanes</a:t>
            </a:r>
            <a:r>
              <a:rPr lang="en-US" dirty="0" smtClean="0">
                <a:latin typeface="Arial"/>
                <a:cs typeface="Arial"/>
                <a:hlinkClick r:id="rId3"/>
              </a:rPr>
              <a:t>/</a:t>
            </a:r>
            <a:r>
              <a:rPr lang="en-US" dirty="0" smtClean="0">
                <a:latin typeface="Arial"/>
                <a:cs typeface="Arial"/>
              </a:rPr>
              <a:t>  </a:t>
            </a:r>
            <a:endParaRPr lang="en-US" dirty="0">
              <a:latin typeface="Arial"/>
              <a:cs typeface="Arial"/>
            </a:endParaRPr>
          </a:p>
        </p:txBody>
      </p:sp>
    </p:spTree>
    <p:extLst>
      <p:ext uri="{BB962C8B-B14F-4D97-AF65-F5344CB8AC3E}">
        <p14:creationId xmlns:p14="http://schemas.microsoft.com/office/powerpoint/2010/main" val="17049018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1650" y="198447"/>
            <a:ext cx="8717391" cy="3785652"/>
          </a:xfrm>
          <a:prstGeom prst="rect">
            <a:avLst/>
          </a:prstGeom>
          <a:noFill/>
        </p:spPr>
        <p:txBody>
          <a:bodyPr wrap="square" rtlCol="0">
            <a:spAutoFit/>
          </a:bodyPr>
          <a:lstStyle/>
          <a:p>
            <a:r>
              <a:rPr lang="en-US" sz="2000" b="1" dirty="0" smtClean="0">
                <a:latin typeface="Arial"/>
                <a:cs typeface="Arial"/>
              </a:rPr>
              <a:t>Earth System/Climate Engineering </a:t>
            </a:r>
            <a:r>
              <a:rPr lang="en-US" sz="2000" dirty="0" smtClean="0">
                <a:latin typeface="Arial"/>
                <a:cs typeface="Arial"/>
              </a:rPr>
              <a:t>(instead of Earth System Science):</a:t>
            </a:r>
          </a:p>
          <a:p>
            <a:endParaRPr lang="en-US" sz="2000" dirty="0">
              <a:latin typeface="Arial"/>
              <a:cs typeface="Arial"/>
            </a:endParaRPr>
          </a:p>
          <a:p>
            <a:pPr marL="285750" indent="-285750">
              <a:buFontTx/>
              <a:buChar char="-"/>
            </a:pPr>
            <a:r>
              <a:rPr lang="en-US" sz="2000" dirty="0" smtClean="0">
                <a:latin typeface="Arial"/>
                <a:cs typeface="Arial"/>
              </a:rPr>
              <a:t>Carbon sequestration (takes many forms).</a:t>
            </a:r>
          </a:p>
          <a:p>
            <a:pPr marL="285750" indent="-285750">
              <a:buFontTx/>
              <a:buChar char="-"/>
            </a:pPr>
            <a:r>
              <a:rPr lang="en-US" sz="2000" dirty="0" smtClean="0">
                <a:latin typeface="Arial"/>
                <a:cs typeface="Arial"/>
              </a:rPr>
              <a:t>Space mirrors.</a:t>
            </a:r>
          </a:p>
          <a:p>
            <a:pPr marL="285750" indent="-285750">
              <a:buFontTx/>
              <a:buChar char="-"/>
            </a:pPr>
            <a:r>
              <a:rPr lang="en-US" sz="2000" dirty="0" smtClean="0">
                <a:latin typeface="Arial"/>
                <a:cs typeface="Arial"/>
              </a:rPr>
              <a:t>Sulfur aerosol injection.</a:t>
            </a:r>
          </a:p>
          <a:p>
            <a:pPr marL="285750" indent="-285750">
              <a:buFontTx/>
              <a:buChar char="-"/>
            </a:pPr>
            <a:r>
              <a:rPr lang="en-US" sz="2000" dirty="0" smtClean="0">
                <a:latin typeface="Arial"/>
                <a:cs typeface="Arial"/>
              </a:rPr>
              <a:t>White roofs (on a smaller scale – urban heat islands). </a:t>
            </a:r>
          </a:p>
          <a:p>
            <a:pPr marL="285750" indent="-285750">
              <a:buFontTx/>
              <a:buChar char="-"/>
            </a:pPr>
            <a:r>
              <a:rPr lang="en-US" sz="2000" dirty="0" smtClean="0">
                <a:latin typeface="Arial"/>
                <a:cs typeface="Arial"/>
              </a:rPr>
              <a:t>Cloud seeding. </a:t>
            </a:r>
            <a:endParaRPr lang="en-US" sz="2000" dirty="0" smtClean="0">
              <a:latin typeface="Arial"/>
              <a:cs typeface="Arial"/>
            </a:endParaRPr>
          </a:p>
          <a:p>
            <a:endParaRPr lang="en-US" sz="2000" dirty="0" smtClean="0">
              <a:latin typeface="Arial"/>
              <a:cs typeface="Arial"/>
            </a:endParaRPr>
          </a:p>
          <a:p>
            <a:pPr marL="285750" indent="-285750">
              <a:buFontTx/>
              <a:buChar char="-"/>
            </a:pPr>
            <a:endParaRPr lang="en-US" sz="2000" dirty="0">
              <a:latin typeface="Arial"/>
              <a:cs typeface="Arial"/>
            </a:endParaRPr>
          </a:p>
          <a:p>
            <a:r>
              <a:rPr lang="en-US" sz="2000" dirty="0" smtClean="0">
                <a:latin typeface="Arial"/>
                <a:cs typeface="Arial"/>
              </a:rPr>
              <a:t>National Academy of Engineering work on Earth </a:t>
            </a:r>
            <a:r>
              <a:rPr lang="en-US" sz="2000" dirty="0">
                <a:latin typeface="Arial"/>
                <a:cs typeface="Arial"/>
              </a:rPr>
              <a:t>System Engineering: </a:t>
            </a:r>
            <a:r>
              <a:rPr lang="en-US" sz="2000" dirty="0">
                <a:latin typeface="Arial"/>
                <a:cs typeface="Arial"/>
                <a:hlinkClick r:id="rId2"/>
              </a:rPr>
              <a:t>http://www.nae.edu/Publications/Bridge/TheVertiginousMarchofTechnology/</a:t>
            </a:r>
            <a:r>
              <a:rPr lang="en-US" sz="2000" dirty="0" smtClean="0">
                <a:latin typeface="Arial"/>
                <a:cs typeface="Arial"/>
                <a:hlinkClick r:id="rId2"/>
              </a:rPr>
              <a:t>EarthSystemsEngineeringTheWorldAsHumanArtifact.aspx</a:t>
            </a:r>
            <a:r>
              <a:rPr lang="en-US" sz="2000" dirty="0" smtClean="0">
                <a:latin typeface="Arial"/>
                <a:cs typeface="Arial"/>
              </a:rPr>
              <a:t> </a:t>
            </a:r>
            <a:endParaRPr lang="en-US" sz="2000" dirty="0">
              <a:latin typeface="Arial"/>
              <a:cs typeface="Arial"/>
            </a:endParaRPr>
          </a:p>
        </p:txBody>
      </p:sp>
      <p:pic>
        <p:nvPicPr>
          <p:cNvPr id="3" name="Picture 2"/>
          <p:cNvPicPr>
            <a:picLocks noChangeAspect="1"/>
          </p:cNvPicPr>
          <p:nvPr/>
        </p:nvPicPr>
        <p:blipFill>
          <a:blip r:embed="rId3"/>
          <a:stretch>
            <a:fillRect/>
          </a:stretch>
        </p:blipFill>
        <p:spPr>
          <a:xfrm>
            <a:off x="3024208" y="4202702"/>
            <a:ext cx="2540000" cy="2222500"/>
          </a:xfrm>
          <a:prstGeom prst="rect">
            <a:avLst/>
          </a:prstGeom>
        </p:spPr>
      </p:pic>
      <p:sp>
        <p:nvSpPr>
          <p:cNvPr id="4" name="Oval 3"/>
          <p:cNvSpPr/>
          <p:nvPr/>
        </p:nvSpPr>
        <p:spPr>
          <a:xfrm>
            <a:off x="4008148" y="5439460"/>
            <a:ext cx="1693210" cy="461033"/>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896862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1420</TotalTime>
  <Words>4520</Words>
  <Application>Microsoft Macintosh PowerPoint</Application>
  <PresentationFormat>On-screen Show (4:3)</PresentationFormat>
  <Paragraphs>331</Paragraphs>
  <Slides>62</Slides>
  <Notes>1</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harmon maher</dc:creator>
  <cp:lastModifiedBy>harmon maher</cp:lastModifiedBy>
  <cp:revision>126</cp:revision>
  <dcterms:created xsi:type="dcterms:W3CDTF">2014-04-07T15:04:18Z</dcterms:created>
  <dcterms:modified xsi:type="dcterms:W3CDTF">2016-12-05T18:23:19Z</dcterms:modified>
</cp:coreProperties>
</file>